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wmv" ContentType="video/x-ms-wmv"/>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54"/>
  </p:notesMasterIdLst>
  <p:sldIdLst>
    <p:sldId id="467" r:id="rId2"/>
    <p:sldId id="256" r:id="rId3"/>
    <p:sldId id="468" r:id="rId4"/>
    <p:sldId id="469" r:id="rId5"/>
    <p:sldId id="470" r:id="rId6"/>
    <p:sldId id="474" r:id="rId7"/>
    <p:sldId id="475" r:id="rId8"/>
    <p:sldId id="476" r:id="rId9"/>
    <p:sldId id="480" r:id="rId10"/>
    <p:sldId id="481" r:id="rId11"/>
    <p:sldId id="484" r:id="rId12"/>
    <p:sldId id="494" r:id="rId13"/>
    <p:sldId id="506" r:id="rId14"/>
    <p:sldId id="507" r:id="rId15"/>
    <p:sldId id="508" r:id="rId16"/>
    <p:sldId id="503" r:id="rId17"/>
    <p:sldId id="509" r:id="rId18"/>
    <p:sldId id="514" r:id="rId19"/>
    <p:sldId id="515" r:id="rId20"/>
    <p:sldId id="516" r:id="rId21"/>
    <p:sldId id="517" r:id="rId22"/>
    <p:sldId id="518" r:id="rId23"/>
    <p:sldId id="519" r:id="rId24"/>
    <p:sldId id="520" r:id="rId25"/>
    <p:sldId id="521" r:id="rId26"/>
    <p:sldId id="522" r:id="rId27"/>
    <p:sldId id="523" r:id="rId28"/>
    <p:sldId id="524" r:id="rId29"/>
    <p:sldId id="525" r:id="rId30"/>
    <p:sldId id="526" r:id="rId31"/>
    <p:sldId id="527" r:id="rId32"/>
    <p:sldId id="453" r:id="rId33"/>
    <p:sldId id="446" r:id="rId34"/>
    <p:sldId id="445" r:id="rId35"/>
    <p:sldId id="443" r:id="rId36"/>
    <p:sldId id="444" r:id="rId37"/>
    <p:sldId id="448" r:id="rId38"/>
    <p:sldId id="447" r:id="rId39"/>
    <p:sldId id="449" r:id="rId40"/>
    <p:sldId id="451" r:id="rId41"/>
    <p:sldId id="450" r:id="rId42"/>
    <p:sldId id="455" r:id="rId43"/>
    <p:sldId id="456" r:id="rId44"/>
    <p:sldId id="457" r:id="rId45"/>
    <p:sldId id="463" r:id="rId46"/>
    <p:sldId id="464" r:id="rId47"/>
    <p:sldId id="459" r:id="rId48"/>
    <p:sldId id="461" r:id="rId49"/>
    <p:sldId id="462" r:id="rId50"/>
    <p:sldId id="420" r:id="rId51"/>
    <p:sldId id="437" r:id="rId52"/>
    <p:sldId id="330" r:id="rId53"/>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66"/>
    <a:srgbClr val="FF5050"/>
    <a:srgbClr val="CC0000"/>
    <a:srgbClr val="990000"/>
    <a:srgbClr val="CC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40" autoAdjust="0"/>
    <p:restoredTop sz="94627" autoAdjust="0"/>
  </p:normalViewPr>
  <p:slideViewPr>
    <p:cSldViewPr>
      <p:cViewPr>
        <p:scale>
          <a:sx n="51" d="100"/>
          <a:sy n="51" d="100"/>
        </p:scale>
        <p:origin x="-1554" y="-3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16C66F8A-CD7E-4827-A363-CE890BD2EE72}" type="datetimeFigureOut">
              <a:rPr lang="el-GR"/>
              <a:pPr>
                <a:defRPr/>
              </a:pPr>
              <a:t>26/5/2021</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smtClean="0"/>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noProof="0" smtClean="0"/>
              <a:t>Kλικ για επεξεργασία των στυλ του υποδείγματος</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87A2990B-6FE7-49FB-BA04-C53308D1B9DE}" type="slidenum">
              <a:rPr lang="el-GR"/>
              <a:pPr>
                <a:defRPr/>
              </a:pPr>
              <a:t>‹#›</a:t>
            </a:fld>
            <a:endParaRPr lang="el-GR"/>
          </a:p>
        </p:txBody>
      </p:sp>
    </p:spTree>
    <p:extLst>
      <p:ext uri="{BB962C8B-B14F-4D97-AF65-F5344CB8AC3E}">
        <p14:creationId xmlns:p14="http://schemas.microsoft.com/office/powerpoint/2010/main" xmlns="" val="36966678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79875" name="2 - Θέση σημειώσεων"/>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79876" name="3 - Θέση αριθμού διαφάνειας"/>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691ED4D-740F-4AFD-94D4-61AA0319B5FD}" type="slidenum">
              <a:rPr lang="el-GR" smtClean="0"/>
              <a:pPr/>
              <a:t>10</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79875" name="2 - Θέση σημειώσεων"/>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79876" name="3 - Θέση αριθμού διαφάνειας"/>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691ED4D-740F-4AFD-94D4-61AA0319B5FD}" type="slidenum">
              <a:rPr lang="el-GR" smtClean="0"/>
              <a:pPr/>
              <a:t>12</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1650"/>
            <a:chOff x="0" y="0"/>
            <a:chExt cx="5758" cy="4316"/>
          </a:xfrm>
        </p:grpSpPr>
        <p:sp>
          <p:nvSpPr>
            <p:cNvPr id="5" name="Freeform 3"/>
            <p:cNvSpPr>
              <a:spLocks/>
            </p:cNvSpPr>
            <p:nvPr/>
          </p:nvSpPr>
          <p:spPr bwMode="hidden">
            <a:xfrm>
              <a:off x="1812" y="2811"/>
              <a:ext cx="3946" cy="1505"/>
            </a:xfrm>
            <a:custGeom>
              <a:avLst/>
              <a:gdLst/>
              <a:ahLst/>
              <a:cxnLst>
                <a:cxn ang="0">
                  <a:pos x="149" y="1505"/>
                </a:cxn>
                <a:cxn ang="0">
                  <a:pos x="687" y="1331"/>
                </a:cxn>
                <a:cxn ang="0">
                  <a:pos x="1213" y="1157"/>
                </a:cxn>
                <a:cxn ang="0">
                  <a:pos x="1728" y="977"/>
                </a:cxn>
                <a:cxn ang="0">
                  <a:pos x="2218" y="792"/>
                </a:cxn>
                <a:cxn ang="0">
                  <a:pos x="2457" y="696"/>
                </a:cxn>
                <a:cxn ang="0">
                  <a:pos x="2690" y="606"/>
                </a:cxn>
                <a:cxn ang="0">
                  <a:pos x="2918" y="510"/>
                </a:cxn>
                <a:cxn ang="0">
                  <a:pos x="3139" y="420"/>
                </a:cxn>
                <a:cxn ang="0">
                  <a:pos x="3348" y="324"/>
                </a:cxn>
                <a:cxn ang="0">
                  <a:pos x="3551" y="234"/>
                </a:cxn>
                <a:cxn ang="0">
                  <a:pos x="3749" y="138"/>
                </a:cxn>
                <a:cxn ang="0">
                  <a:pos x="3934" y="48"/>
                </a:cxn>
                <a:cxn ang="0">
                  <a:pos x="3934" y="0"/>
                </a:cxn>
                <a:cxn ang="0">
                  <a:pos x="3743" y="96"/>
                </a:cxn>
                <a:cxn ang="0">
                  <a:pos x="3539" y="192"/>
                </a:cxn>
                <a:cxn ang="0">
                  <a:pos x="3330" y="288"/>
                </a:cxn>
                <a:cxn ang="0">
                  <a:pos x="3115" y="384"/>
                </a:cxn>
                <a:cxn ang="0">
                  <a:pos x="2888" y="480"/>
                </a:cxn>
                <a:cxn ang="0">
                  <a:pos x="2654" y="576"/>
                </a:cxn>
                <a:cxn ang="0">
                  <a:pos x="2409" y="672"/>
                </a:cxn>
                <a:cxn ang="0">
                  <a:pos x="2164" y="768"/>
                </a:cxn>
                <a:cxn ang="0">
                  <a:pos x="1907" y="864"/>
                </a:cxn>
                <a:cxn ang="0">
                  <a:pos x="1650" y="960"/>
                </a:cxn>
                <a:cxn ang="0">
                  <a:pos x="1112" y="1145"/>
                </a:cxn>
                <a:cxn ang="0">
                  <a:pos x="562" y="1331"/>
                </a:cxn>
                <a:cxn ang="0">
                  <a:pos x="0" y="1505"/>
                </a:cxn>
                <a:cxn ang="0">
                  <a:pos x="149" y="1505"/>
                </a:cxn>
                <a:cxn ang="0">
                  <a:pos x="149" y="1505"/>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lnTo>
                    <a:pt x="149" y="1505"/>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6" name="Freeform 4"/>
            <p:cNvSpPr>
              <a:spLocks/>
            </p:cNvSpPr>
            <p:nvPr/>
          </p:nvSpPr>
          <p:spPr bwMode="hidden">
            <a:xfrm>
              <a:off x="4025" y="3627"/>
              <a:ext cx="1733" cy="689"/>
            </a:xfrm>
            <a:custGeom>
              <a:avLst/>
              <a:gdLst/>
              <a:ahLst/>
              <a:cxnLst>
                <a:cxn ang="0">
                  <a:pos x="132" y="689"/>
                </a:cxn>
                <a:cxn ang="0">
                  <a:pos x="550" y="527"/>
                </a:cxn>
                <a:cxn ang="0">
                  <a:pos x="963" y="365"/>
                </a:cxn>
                <a:cxn ang="0">
                  <a:pos x="1160" y="287"/>
                </a:cxn>
                <a:cxn ang="0">
                  <a:pos x="1357" y="203"/>
                </a:cxn>
                <a:cxn ang="0">
                  <a:pos x="1549" y="126"/>
                </a:cxn>
                <a:cxn ang="0">
                  <a:pos x="1728" y="48"/>
                </a:cxn>
                <a:cxn ang="0">
                  <a:pos x="1728" y="0"/>
                </a:cxn>
                <a:cxn ang="0">
                  <a:pos x="1531" y="84"/>
                </a:cxn>
                <a:cxn ang="0">
                  <a:pos x="1327" y="167"/>
                </a:cxn>
                <a:cxn ang="0">
                  <a:pos x="1118" y="257"/>
                </a:cxn>
                <a:cxn ang="0">
                  <a:pos x="903" y="341"/>
                </a:cxn>
                <a:cxn ang="0">
                  <a:pos x="454" y="515"/>
                </a:cxn>
                <a:cxn ang="0">
                  <a:pos x="0" y="689"/>
                </a:cxn>
                <a:cxn ang="0">
                  <a:pos x="132" y="689"/>
                </a:cxn>
                <a:cxn ang="0">
                  <a:pos x="132" y="689"/>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lnTo>
                    <a:pt x="132" y="689"/>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7" name="Freeform 5"/>
            <p:cNvSpPr>
              <a:spLocks/>
            </p:cNvSpPr>
            <p:nvPr/>
          </p:nvSpPr>
          <p:spPr bwMode="hidden">
            <a:xfrm>
              <a:off x="0" y="0"/>
              <a:ext cx="5578" cy="3447"/>
            </a:xfrm>
            <a:custGeom>
              <a:avLst/>
              <a:gdLst/>
              <a:ahLst/>
              <a:cxnLst>
                <a:cxn ang="0">
                  <a:pos x="5561" y="929"/>
                </a:cxn>
                <a:cxn ang="0">
                  <a:pos x="5537" y="773"/>
                </a:cxn>
                <a:cxn ang="0">
                  <a:pos x="5453" y="629"/>
                </a:cxn>
                <a:cxn ang="0">
                  <a:pos x="5327" y="492"/>
                </a:cxn>
                <a:cxn ang="0">
                  <a:pos x="5148" y="366"/>
                </a:cxn>
                <a:cxn ang="0">
                  <a:pos x="4921" y="252"/>
                </a:cxn>
                <a:cxn ang="0">
                  <a:pos x="4652" y="144"/>
                </a:cxn>
                <a:cxn ang="0">
                  <a:pos x="4341" y="48"/>
                </a:cxn>
                <a:cxn ang="0">
                  <a:pos x="4000" y="0"/>
                </a:cxn>
                <a:cxn ang="0">
                  <a:pos x="4359" y="90"/>
                </a:cxn>
                <a:cxn ang="0">
                  <a:pos x="4670" y="192"/>
                </a:cxn>
                <a:cxn ang="0">
                  <a:pos x="4933" y="306"/>
                </a:cxn>
                <a:cxn ang="0">
                  <a:pos x="5148" y="426"/>
                </a:cxn>
                <a:cxn ang="0">
                  <a:pos x="5315" y="557"/>
                </a:cxn>
                <a:cxn ang="0">
                  <a:pos x="5429" y="701"/>
                </a:cxn>
                <a:cxn ang="0">
                  <a:pos x="5489" y="851"/>
                </a:cxn>
                <a:cxn ang="0">
                  <a:pos x="5489" y="1013"/>
                </a:cxn>
                <a:cxn ang="0">
                  <a:pos x="5441" y="1163"/>
                </a:cxn>
                <a:cxn ang="0">
                  <a:pos x="5345" y="1319"/>
                </a:cxn>
                <a:cxn ang="0">
                  <a:pos x="5202" y="1475"/>
                </a:cxn>
                <a:cxn ang="0">
                  <a:pos x="5017" y="1630"/>
                </a:cxn>
                <a:cxn ang="0">
                  <a:pos x="4789" y="1786"/>
                </a:cxn>
                <a:cxn ang="0">
                  <a:pos x="4526" y="1948"/>
                </a:cxn>
                <a:cxn ang="0">
                  <a:pos x="4215" y="2104"/>
                </a:cxn>
                <a:cxn ang="0">
                  <a:pos x="3875" y="2260"/>
                </a:cxn>
                <a:cxn ang="0">
                  <a:pos x="3498" y="2416"/>
                </a:cxn>
                <a:cxn ang="0">
                  <a:pos x="3085" y="2566"/>
                </a:cxn>
                <a:cxn ang="0">
                  <a:pos x="2643" y="2715"/>
                </a:cxn>
                <a:cxn ang="0">
                  <a:pos x="2164" y="2865"/>
                </a:cxn>
                <a:cxn ang="0">
                  <a:pos x="1662" y="3009"/>
                </a:cxn>
                <a:cxn ang="0">
                  <a:pos x="1136" y="3147"/>
                </a:cxn>
                <a:cxn ang="0">
                  <a:pos x="580" y="3279"/>
                </a:cxn>
                <a:cxn ang="0">
                  <a:pos x="0" y="3447"/>
                </a:cxn>
                <a:cxn ang="0">
                  <a:pos x="867" y="3249"/>
                </a:cxn>
                <a:cxn ang="0">
                  <a:pos x="1417" y="3105"/>
                </a:cxn>
                <a:cxn ang="0">
                  <a:pos x="1937" y="2961"/>
                </a:cxn>
                <a:cxn ang="0">
                  <a:pos x="2434" y="2817"/>
                </a:cxn>
                <a:cxn ang="0">
                  <a:pos x="2900" y="2668"/>
                </a:cxn>
                <a:cxn ang="0">
                  <a:pos x="3330" y="2512"/>
                </a:cxn>
                <a:cxn ang="0">
                  <a:pos x="3731" y="2356"/>
                </a:cxn>
                <a:cxn ang="0">
                  <a:pos x="4096" y="2200"/>
                </a:cxn>
                <a:cxn ang="0">
                  <a:pos x="4425" y="2038"/>
                </a:cxn>
                <a:cxn ang="0">
                  <a:pos x="4718" y="1876"/>
                </a:cxn>
                <a:cxn ang="0">
                  <a:pos x="4969" y="1720"/>
                </a:cxn>
                <a:cxn ang="0">
                  <a:pos x="5178" y="1559"/>
                </a:cxn>
                <a:cxn ang="0">
                  <a:pos x="5339" y="1397"/>
                </a:cxn>
                <a:cxn ang="0">
                  <a:pos x="5459" y="1241"/>
                </a:cxn>
                <a:cxn ang="0">
                  <a:pos x="5537" y="1085"/>
                </a:cxn>
                <a:cxn ang="0">
                  <a:pos x="5555" y="100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lnTo>
                    <a:pt x="5555" y="1007"/>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8" name="Freeform 6"/>
            <p:cNvSpPr>
              <a:spLocks/>
            </p:cNvSpPr>
            <p:nvPr/>
          </p:nvSpPr>
          <p:spPr bwMode="hidden">
            <a:xfrm>
              <a:off x="4942" y="0"/>
              <a:ext cx="816" cy="276"/>
            </a:xfrm>
            <a:custGeom>
              <a:avLst/>
              <a:gdLst/>
              <a:ahLst/>
              <a:cxnLst>
                <a:cxn ang="0">
                  <a:pos x="813" y="222"/>
                </a:cxn>
                <a:cxn ang="0">
                  <a:pos x="670" y="162"/>
                </a:cxn>
                <a:cxn ang="0">
                  <a:pos x="514" y="108"/>
                </a:cxn>
                <a:cxn ang="0">
                  <a:pos x="347" y="54"/>
                </a:cxn>
                <a:cxn ang="0">
                  <a:pos x="167" y="0"/>
                </a:cxn>
                <a:cxn ang="0">
                  <a:pos x="0" y="0"/>
                </a:cxn>
                <a:cxn ang="0">
                  <a:pos x="227" y="60"/>
                </a:cxn>
                <a:cxn ang="0">
                  <a:pos x="442" y="132"/>
                </a:cxn>
                <a:cxn ang="0">
                  <a:pos x="634" y="204"/>
                </a:cxn>
                <a:cxn ang="0">
                  <a:pos x="813" y="276"/>
                </a:cxn>
                <a:cxn ang="0">
                  <a:pos x="813" y="222"/>
                </a:cxn>
                <a:cxn ang="0">
                  <a:pos x="813" y="222"/>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1">
              <a:gsLst>
                <a:gs pos="0">
                  <a:schemeClr val="bg2"/>
                </a:gs>
                <a:gs pos="50000">
                  <a:schemeClr val="bg2">
                    <a:gamma/>
                    <a:tint val="81961"/>
                    <a:invGamma/>
                  </a:schemeClr>
                </a:gs>
                <a:gs pos="100000">
                  <a:schemeClr val="bg2"/>
                </a:gs>
              </a:gsLst>
              <a:lin ang="0" scaled="1"/>
            </a:gradFill>
            <a:ln w="0" cmpd="sng">
              <a:noFill/>
              <a:round/>
              <a:headEnd/>
              <a:tailEnd/>
            </a:ln>
          </p:spPr>
          <p:txBody>
            <a:bodyPr/>
            <a:lstStyle/>
            <a:p>
              <a:pPr>
                <a:defRPr/>
              </a:pPr>
              <a:endParaRPr lang="el-GR"/>
            </a:p>
          </p:txBody>
        </p:sp>
        <p:sp>
          <p:nvSpPr>
            <p:cNvPr id="9" name="Freeform 7"/>
            <p:cNvSpPr>
              <a:spLocks/>
            </p:cNvSpPr>
            <p:nvPr/>
          </p:nvSpPr>
          <p:spPr bwMode="hidden">
            <a:xfrm>
              <a:off x="0" y="1984"/>
              <a:ext cx="5758" cy="2098"/>
            </a:xfrm>
            <a:custGeom>
              <a:avLst/>
              <a:gdLst/>
              <a:ahLst/>
              <a:cxnLst>
                <a:cxn ang="0">
                  <a:pos x="5740" y="0"/>
                </a:cxn>
                <a:cxn ang="0">
                  <a:pos x="5638" y="72"/>
                </a:cxn>
                <a:cxn ang="0">
                  <a:pos x="5537" y="138"/>
                </a:cxn>
                <a:cxn ang="0">
                  <a:pos x="5423" y="210"/>
                </a:cxn>
                <a:cxn ang="0">
                  <a:pos x="5304" y="276"/>
                </a:cxn>
                <a:cxn ang="0">
                  <a:pos x="5052" y="414"/>
                </a:cxn>
                <a:cxn ang="0">
                  <a:pos x="4777" y="552"/>
                </a:cxn>
                <a:cxn ang="0">
                  <a:pos x="4478" y="690"/>
                </a:cxn>
                <a:cxn ang="0">
                  <a:pos x="4162" y="827"/>
                </a:cxn>
                <a:cxn ang="0">
                  <a:pos x="3827" y="959"/>
                </a:cxn>
                <a:cxn ang="0">
                  <a:pos x="3468" y="1091"/>
                </a:cxn>
                <a:cxn ang="0">
                  <a:pos x="3091" y="1223"/>
                </a:cxn>
                <a:cxn ang="0">
                  <a:pos x="2697" y="1355"/>
                </a:cxn>
                <a:cxn ang="0">
                  <a:pos x="2284" y="1481"/>
                </a:cxn>
                <a:cxn ang="0">
                  <a:pos x="1860" y="1601"/>
                </a:cxn>
                <a:cxn ang="0">
                  <a:pos x="1417" y="1721"/>
                </a:cxn>
                <a:cxn ang="0">
                  <a:pos x="957" y="1834"/>
                </a:cxn>
                <a:cxn ang="0">
                  <a:pos x="484" y="1948"/>
                </a:cxn>
                <a:cxn ang="0">
                  <a:pos x="0" y="2056"/>
                </a:cxn>
                <a:cxn ang="0">
                  <a:pos x="0" y="2098"/>
                </a:cxn>
                <a:cxn ang="0">
                  <a:pos x="478" y="1990"/>
                </a:cxn>
                <a:cxn ang="0">
                  <a:pos x="951" y="1882"/>
                </a:cxn>
                <a:cxn ang="0">
                  <a:pos x="1405" y="1763"/>
                </a:cxn>
                <a:cxn ang="0">
                  <a:pos x="1842" y="1649"/>
                </a:cxn>
                <a:cxn ang="0">
                  <a:pos x="2266" y="1523"/>
                </a:cxn>
                <a:cxn ang="0">
                  <a:pos x="2679" y="1397"/>
                </a:cxn>
                <a:cxn ang="0">
                  <a:pos x="3067" y="1271"/>
                </a:cxn>
                <a:cxn ang="0">
                  <a:pos x="3444" y="1139"/>
                </a:cxn>
                <a:cxn ang="0">
                  <a:pos x="3803" y="1007"/>
                </a:cxn>
                <a:cxn ang="0">
                  <a:pos x="4138" y="875"/>
                </a:cxn>
                <a:cxn ang="0">
                  <a:pos x="4460" y="737"/>
                </a:cxn>
                <a:cxn ang="0">
                  <a:pos x="4759" y="600"/>
                </a:cxn>
                <a:cxn ang="0">
                  <a:pos x="5040" y="462"/>
                </a:cxn>
                <a:cxn ang="0">
                  <a:pos x="5292" y="324"/>
                </a:cxn>
                <a:cxn ang="0">
                  <a:pos x="5531" y="186"/>
                </a:cxn>
                <a:cxn ang="0">
                  <a:pos x="5740" y="48"/>
                </a:cxn>
                <a:cxn ang="0">
                  <a:pos x="5740" y="0"/>
                </a:cxn>
                <a:cxn ang="0">
                  <a:pos x="5740" y="0"/>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lnTo>
                    <a:pt x="5740"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 name="Freeform 8"/>
            <p:cNvSpPr>
              <a:spLocks/>
            </p:cNvSpPr>
            <p:nvPr/>
          </p:nvSpPr>
          <p:spPr bwMode="hidden">
            <a:xfrm>
              <a:off x="0" y="102"/>
              <a:ext cx="1961" cy="1265"/>
            </a:xfrm>
            <a:custGeom>
              <a:avLst/>
              <a:gdLst/>
              <a:ahLst/>
              <a:cxnLst>
                <a:cxn ang="0">
                  <a:pos x="1955" y="485"/>
                </a:cxn>
                <a:cxn ang="0">
                  <a:pos x="1901" y="390"/>
                </a:cxn>
                <a:cxn ang="0">
                  <a:pos x="1770" y="306"/>
                </a:cxn>
                <a:cxn ang="0">
                  <a:pos x="1579" y="228"/>
                </a:cxn>
                <a:cxn ang="0">
                  <a:pos x="1327" y="162"/>
                </a:cxn>
                <a:cxn ang="0">
                  <a:pos x="1010" y="102"/>
                </a:cxn>
                <a:cxn ang="0">
                  <a:pos x="646" y="54"/>
                </a:cxn>
                <a:cxn ang="0">
                  <a:pos x="227" y="18"/>
                </a:cxn>
                <a:cxn ang="0">
                  <a:pos x="0" y="12"/>
                </a:cxn>
                <a:cxn ang="0">
                  <a:pos x="431" y="48"/>
                </a:cxn>
                <a:cxn ang="0">
                  <a:pos x="813" y="90"/>
                </a:cxn>
                <a:cxn ang="0">
                  <a:pos x="1148" y="144"/>
                </a:cxn>
                <a:cxn ang="0">
                  <a:pos x="1423" y="204"/>
                </a:cxn>
                <a:cxn ang="0">
                  <a:pos x="1638" y="276"/>
                </a:cxn>
                <a:cxn ang="0">
                  <a:pos x="1794" y="360"/>
                </a:cxn>
                <a:cxn ang="0">
                  <a:pos x="1883" y="443"/>
                </a:cxn>
                <a:cxn ang="0">
                  <a:pos x="1901" y="539"/>
                </a:cxn>
                <a:cxn ang="0">
                  <a:pos x="1854" y="629"/>
                </a:cxn>
                <a:cxn ang="0">
                  <a:pos x="1746" y="719"/>
                </a:cxn>
                <a:cxn ang="0">
                  <a:pos x="1579" y="809"/>
                </a:cxn>
                <a:cxn ang="0">
                  <a:pos x="1357" y="899"/>
                </a:cxn>
                <a:cxn ang="0">
                  <a:pos x="1088" y="989"/>
                </a:cxn>
                <a:cxn ang="0">
                  <a:pos x="765" y="1073"/>
                </a:cxn>
                <a:cxn ang="0">
                  <a:pos x="407" y="1157"/>
                </a:cxn>
                <a:cxn ang="0">
                  <a:pos x="0" y="1241"/>
                </a:cxn>
                <a:cxn ang="0">
                  <a:pos x="215" y="1223"/>
                </a:cxn>
                <a:cxn ang="0">
                  <a:pos x="610" y="1139"/>
                </a:cxn>
                <a:cxn ang="0">
                  <a:pos x="957" y="1049"/>
                </a:cxn>
                <a:cxn ang="0">
                  <a:pos x="1262" y="959"/>
                </a:cxn>
                <a:cxn ang="0">
                  <a:pos x="1513" y="863"/>
                </a:cxn>
                <a:cxn ang="0">
                  <a:pos x="1716" y="767"/>
                </a:cxn>
                <a:cxn ang="0">
                  <a:pos x="1860" y="677"/>
                </a:cxn>
                <a:cxn ang="0">
                  <a:pos x="1937" y="581"/>
                </a:cxn>
                <a:cxn ang="0">
                  <a:pos x="1955" y="533"/>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lnTo>
                    <a:pt x="1955" y="533"/>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1" name="Freeform 9"/>
            <p:cNvSpPr>
              <a:spLocks/>
            </p:cNvSpPr>
            <p:nvPr/>
          </p:nvSpPr>
          <p:spPr bwMode="hidden">
            <a:xfrm>
              <a:off x="0" y="0"/>
              <a:ext cx="4709" cy="2901"/>
            </a:xfrm>
            <a:custGeom>
              <a:avLst/>
              <a:gdLst/>
              <a:ahLst/>
              <a:cxnLst>
                <a:cxn ang="0">
                  <a:pos x="4694" y="797"/>
                </a:cxn>
                <a:cxn ang="0">
                  <a:pos x="4664" y="665"/>
                </a:cxn>
                <a:cxn ang="0">
                  <a:pos x="4586" y="540"/>
                </a:cxn>
                <a:cxn ang="0">
                  <a:pos x="4466" y="426"/>
                </a:cxn>
                <a:cxn ang="0">
                  <a:pos x="4299" y="312"/>
                </a:cxn>
                <a:cxn ang="0">
                  <a:pos x="4084" y="216"/>
                </a:cxn>
                <a:cxn ang="0">
                  <a:pos x="3833" y="120"/>
                </a:cxn>
                <a:cxn ang="0">
                  <a:pos x="3540" y="36"/>
                </a:cxn>
                <a:cxn ang="0">
                  <a:pos x="3205" y="0"/>
                </a:cxn>
                <a:cxn ang="0">
                  <a:pos x="3540" y="78"/>
                </a:cxn>
                <a:cxn ang="0">
                  <a:pos x="3833" y="162"/>
                </a:cxn>
                <a:cxn ang="0">
                  <a:pos x="4084" y="258"/>
                </a:cxn>
                <a:cxn ang="0">
                  <a:pos x="4287" y="366"/>
                </a:cxn>
                <a:cxn ang="0">
                  <a:pos x="4443" y="480"/>
                </a:cxn>
                <a:cxn ang="0">
                  <a:pos x="4550" y="605"/>
                </a:cxn>
                <a:cxn ang="0">
                  <a:pos x="4610" y="737"/>
                </a:cxn>
                <a:cxn ang="0">
                  <a:pos x="4610" y="875"/>
                </a:cxn>
                <a:cxn ang="0">
                  <a:pos x="4568" y="1001"/>
                </a:cxn>
                <a:cxn ang="0">
                  <a:pos x="4490" y="1127"/>
                </a:cxn>
                <a:cxn ang="0">
                  <a:pos x="4371" y="1259"/>
                </a:cxn>
                <a:cxn ang="0">
                  <a:pos x="4215" y="1385"/>
                </a:cxn>
                <a:cxn ang="0">
                  <a:pos x="4024" y="1517"/>
                </a:cxn>
                <a:cxn ang="0">
                  <a:pos x="3803" y="1648"/>
                </a:cxn>
                <a:cxn ang="0">
                  <a:pos x="3546" y="1774"/>
                </a:cxn>
                <a:cxn ang="0">
                  <a:pos x="3259" y="1906"/>
                </a:cxn>
                <a:cxn ang="0">
                  <a:pos x="2942" y="2032"/>
                </a:cxn>
                <a:cxn ang="0">
                  <a:pos x="2595" y="2164"/>
                </a:cxn>
                <a:cxn ang="0">
                  <a:pos x="2224" y="2284"/>
                </a:cxn>
                <a:cxn ang="0">
                  <a:pos x="1824" y="2410"/>
                </a:cxn>
                <a:cxn ang="0">
                  <a:pos x="1399" y="2530"/>
                </a:cxn>
                <a:cxn ang="0">
                  <a:pos x="484" y="2757"/>
                </a:cxn>
                <a:cxn ang="0">
                  <a:pos x="0" y="2901"/>
                </a:cxn>
                <a:cxn ang="0">
                  <a:pos x="969" y="2674"/>
                </a:cxn>
                <a:cxn ang="0">
                  <a:pos x="1638" y="2494"/>
                </a:cxn>
                <a:cxn ang="0">
                  <a:pos x="2057" y="2374"/>
                </a:cxn>
                <a:cxn ang="0">
                  <a:pos x="2451" y="2248"/>
                </a:cxn>
                <a:cxn ang="0">
                  <a:pos x="2816" y="2116"/>
                </a:cxn>
                <a:cxn ang="0">
                  <a:pos x="3151" y="1984"/>
                </a:cxn>
                <a:cxn ang="0">
                  <a:pos x="3462" y="1858"/>
                </a:cxn>
                <a:cxn ang="0">
                  <a:pos x="3737" y="1720"/>
                </a:cxn>
                <a:cxn ang="0">
                  <a:pos x="3982" y="1589"/>
                </a:cxn>
                <a:cxn ang="0">
                  <a:pos x="4191" y="1457"/>
                </a:cxn>
                <a:cxn ang="0">
                  <a:pos x="4371" y="1325"/>
                </a:cxn>
                <a:cxn ang="0">
                  <a:pos x="4508" y="1193"/>
                </a:cxn>
                <a:cxn ang="0">
                  <a:pos x="4610" y="1061"/>
                </a:cxn>
                <a:cxn ang="0">
                  <a:pos x="4670" y="935"/>
                </a:cxn>
                <a:cxn ang="0">
                  <a:pos x="4688" y="869"/>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lnTo>
                    <a:pt x="4688" y="869"/>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2" name="Freeform 10"/>
            <p:cNvSpPr>
              <a:spLocks/>
            </p:cNvSpPr>
            <p:nvPr/>
          </p:nvSpPr>
          <p:spPr bwMode="hidden">
            <a:xfrm>
              <a:off x="0" y="0"/>
              <a:ext cx="3773" cy="2356"/>
            </a:xfrm>
            <a:custGeom>
              <a:avLst/>
              <a:gdLst/>
              <a:ahLst/>
              <a:cxnLst>
                <a:cxn ang="0">
                  <a:pos x="3761" y="719"/>
                </a:cxn>
                <a:cxn ang="0">
                  <a:pos x="3731" y="599"/>
                </a:cxn>
                <a:cxn ang="0">
                  <a:pos x="3653" y="486"/>
                </a:cxn>
                <a:cxn ang="0">
                  <a:pos x="3522" y="378"/>
                </a:cxn>
                <a:cxn ang="0">
                  <a:pos x="3348" y="282"/>
                </a:cxn>
                <a:cxn ang="0">
                  <a:pos x="3127" y="192"/>
                </a:cxn>
                <a:cxn ang="0">
                  <a:pos x="2864" y="108"/>
                </a:cxn>
                <a:cxn ang="0">
                  <a:pos x="2559" y="36"/>
                </a:cxn>
                <a:cxn ang="0">
                  <a:pos x="2230" y="0"/>
                </a:cxn>
                <a:cxn ang="0">
                  <a:pos x="2577" y="72"/>
                </a:cxn>
                <a:cxn ang="0">
                  <a:pos x="2876" y="150"/>
                </a:cxn>
                <a:cxn ang="0">
                  <a:pos x="3139" y="234"/>
                </a:cxn>
                <a:cxn ang="0">
                  <a:pos x="3348" y="330"/>
                </a:cxn>
                <a:cxn ang="0">
                  <a:pos x="3516" y="432"/>
                </a:cxn>
                <a:cxn ang="0">
                  <a:pos x="3623" y="545"/>
                </a:cxn>
                <a:cxn ang="0">
                  <a:pos x="3683" y="665"/>
                </a:cxn>
                <a:cxn ang="0">
                  <a:pos x="3689" y="791"/>
                </a:cxn>
                <a:cxn ang="0">
                  <a:pos x="3653" y="887"/>
                </a:cxn>
                <a:cxn ang="0">
                  <a:pos x="3593" y="989"/>
                </a:cxn>
                <a:cxn ang="0">
                  <a:pos x="3498" y="1091"/>
                </a:cxn>
                <a:cxn ang="0">
                  <a:pos x="3372" y="1187"/>
                </a:cxn>
                <a:cxn ang="0">
                  <a:pos x="3223" y="1289"/>
                </a:cxn>
                <a:cxn ang="0">
                  <a:pos x="3043" y="1391"/>
                </a:cxn>
                <a:cxn ang="0">
                  <a:pos x="2834" y="1493"/>
                </a:cxn>
                <a:cxn ang="0">
                  <a:pos x="2607" y="1589"/>
                </a:cxn>
                <a:cxn ang="0">
                  <a:pos x="2075" y="1786"/>
                </a:cxn>
                <a:cxn ang="0">
                  <a:pos x="1459" y="1972"/>
                </a:cxn>
                <a:cxn ang="0">
                  <a:pos x="765" y="2158"/>
                </a:cxn>
                <a:cxn ang="0">
                  <a:pos x="0" y="2326"/>
                </a:cxn>
                <a:cxn ang="0">
                  <a:pos x="401" y="2272"/>
                </a:cxn>
                <a:cxn ang="0">
                  <a:pos x="1142" y="2092"/>
                </a:cxn>
                <a:cxn ang="0">
                  <a:pos x="1812" y="1900"/>
                </a:cxn>
                <a:cxn ang="0">
                  <a:pos x="2392" y="1702"/>
                </a:cxn>
                <a:cxn ang="0">
                  <a:pos x="2649" y="1607"/>
                </a:cxn>
                <a:cxn ang="0">
                  <a:pos x="2882" y="1505"/>
                </a:cxn>
                <a:cxn ang="0">
                  <a:pos x="3091" y="1403"/>
                </a:cxn>
                <a:cxn ang="0">
                  <a:pos x="3277" y="1301"/>
                </a:cxn>
                <a:cxn ang="0">
                  <a:pos x="3432" y="1193"/>
                </a:cxn>
                <a:cxn ang="0">
                  <a:pos x="3558" y="1091"/>
                </a:cxn>
                <a:cxn ang="0">
                  <a:pos x="3653" y="989"/>
                </a:cxn>
                <a:cxn ang="0">
                  <a:pos x="3719" y="887"/>
                </a:cxn>
                <a:cxn ang="0">
                  <a:pos x="3755" y="785"/>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lnTo>
                    <a:pt x="3755" y="785"/>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3" name="Freeform 11"/>
            <p:cNvSpPr>
              <a:spLocks/>
            </p:cNvSpPr>
            <p:nvPr/>
          </p:nvSpPr>
          <p:spPr bwMode="hidden">
            <a:xfrm>
              <a:off x="0" y="0"/>
              <a:ext cx="2933" cy="1846"/>
            </a:xfrm>
            <a:custGeom>
              <a:avLst/>
              <a:gdLst/>
              <a:ahLst/>
              <a:cxnLst>
                <a:cxn ang="0">
                  <a:pos x="2924" y="647"/>
                </a:cxn>
                <a:cxn ang="0">
                  <a:pos x="2876" y="528"/>
                </a:cxn>
                <a:cxn ang="0">
                  <a:pos x="2750" y="414"/>
                </a:cxn>
                <a:cxn ang="0">
                  <a:pos x="2559" y="318"/>
                </a:cxn>
                <a:cxn ang="0">
                  <a:pos x="2302" y="228"/>
                </a:cxn>
                <a:cxn ang="0">
                  <a:pos x="1985" y="150"/>
                </a:cxn>
                <a:cxn ang="0">
                  <a:pos x="1608" y="78"/>
                </a:cxn>
                <a:cxn ang="0">
                  <a:pos x="1178" y="24"/>
                </a:cxn>
                <a:cxn ang="0">
                  <a:pos x="694" y="0"/>
                </a:cxn>
                <a:cxn ang="0">
                  <a:pos x="1190" y="48"/>
                </a:cxn>
                <a:cxn ang="0">
                  <a:pos x="1626" y="108"/>
                </a:cxn>
                <a:cxn ang="0">
                  <a:pos x="2009" y="180"/>
                </a:cxn>
                <a:cxn ang="0">
                  <a:pos x="2326" y="264"/>
                </a:cxn>
                <a:cxn ang="0">
                  <a:pos x="2571" y="360"/>
                </a:cxn>
                <a:cxn ang="0">
                  <a:pos x="2750" y="468"/>
                </a:cxn>
                <a:cxn ang="0">
                  <a:pos x="2846" y="587"/>
                </a:cxn>
                <a:cxn ang="0">
                  <a:pos x="2864" y="713"/>
                </a:cxn>
                <a:cxn ang="0">
                  <a:pos x="2840" y="785"/>
                </a:cxn>
                <a:cxn ang="0">
                  <a:pos x="2792" y="857"/>
                </a:cxn>
                <a:cxn ang="0">
                  <a:pos x="2625" y="1001"/>
                </a:cxn>
                <a:cxn ang="0">
                  <a:pos x="2368" y="1145"/>
                </a:cxn>
                <a:cxn ang="0">
                  <a:pos x="2033" y="1289"/>
                </a:cxn>
                <a:cxn ang="0">
                  <a:pos x="1626" y="1433"/>
                </a:cxn>
                <a:cxn ang="0">
                  <a:pos x="1142" y="1571"/>
                </a:cxn>
                <a:cxn ang="0">
                  <a:pos x="604" y="1702"/>
                </a:cxn>
                <a:cxn ang="0">
                  <a:pos x="0" y="1828"/>
                </a:cxn>
                <a:cxn ang="0">
                  <a:pos x="311" y="1780"/>
                </a:cxn>
                <a:cxn ang="0">
                  <a:pos x="897" y="1648"/>
                </a:cxn>
                <a:cxn ang="0">
                  <a:pos x="1417" y="1511"/>
                </a:cxn>
                <a:cxn ang="0">
                  <a:pos x="1871" y="1367"/>
                </a:cxn>
                <a:cxn ang="0">
                  <a:pos x="2254" y="1223"/>
                </a:cxn>
                <a:cxn ang="0">
                  <a:pos x="2559" y="1079"/>
                </a:cxn>
                <a:cxn ang="0">
                  <a:pos x="2774" y="929"/>
                </a:cxn>
                <a:cxn ang="0">
                  <a:pos x="2876" y="815"/>
                </a:cxn>
                <a:cxn ang="0">
                  <a:pos x="2912" y="743"/>
                </a:cxn>
                <a:cxn ang="0">
                  <a:pos x="2924" y="707"/>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lnTo>
                    <a:pt x="2924" y="707"/>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4" name="Freeform 12"/>
            <p:cNvSpPr>
              <a:spLocks/>
            </p:cNvSpPr>
            <p:nvPr/>
          </p:nvSpPr>
          <p:spPr bwMode="hidden">
            <a:xfrm>
              <a:off x="114" y="2847"/>
              <a:ext cx="1493" cy="204"/>
            </a:xfrm>
            <a:custGeom>
              <a:avLst/>
              <a:gdLst/>
              <a:ahLst/>
              <a:cxnLst>
                <a:cxn ang="0">
                  <a:pos x="1399" y="204"/>
                </a:cxn>
                <a:cxn ang="0">
                  <a:pos x="0" y="18"/>
                </a:cxn>
                <a:cxn ang="0">
                  <a:pos x="77" y="0"/>
                </a:cxn>
                <a:cxn ang="0">
                  <a:pos x="1488" y="186"/>
                </a:cxn>
                <a:cxn ang="0">
                  <a:pos x="1399" y="204"/>
                </a:cxn>
                <a:cxn ang="0">
                  <a:pos x="1399" y="204"/>
                </a:cxn>
              </a:cxnLst>
              <a:rect l="0" t="0" r="r" b="b"/>
              <a:pathLst>
                <a:path w="1488" h="204">
                  <a:moveTo>
                    <a:pt x="1399" y="204"/>
                  </a:moveTo>
                  <a:lnTo>
                    <a:pt x="0" y="18"/>
                  </a:lnTo>
                  <a:lnTo>
                    <a:pt x="77" y="0"/>
                  </a:lnTo>
                  <a:lnTo>
                    <a:pt x="1488" y="186"/>
                  </a:lnTo>
                  <a:lnTo>
                    <a:pt x="1399" y="204"/>
                  </a:lnTo>
                  <a:lnTo>
                    <a:pt x="1399" y="204"/>
                  </a:lnTo>
                  <a:close/>
                </a:path>
              </a:pathLst>
            </a:custGeom>
            <a:solidFill>
              <a:schemeClr val="bg2"/>
            </a:solidFill>
            <a:ln w="9525">
              <a:noFill/>
              <a:round/>
              <a:headEnd/>
              <a:tailEnd/>
            </a:ln>
          </p:spPr>
          <p:txBody>
            <a:bodyPr/>
            <a:lstStyle/>
            <a:p>
              <a:pPr>
                <a:defRPr/>
              </a:pPr>
              <a:endParaRPr lang="el-GR"/>
            </a:p>
          </p:txBody>
        </p:sp>
        <p:sp>
          <p:nvSpPr>
            <p:cNvPr id="15" name="Rectangle 13"/>
            <p:cNvSpPr>
              <a:spLocks noChangeArrowheads="1"/>
            </p:cNvSpPr>
            <p:nvPr/>
          </p:nvSpPr>
          <p:spPr bwMode="hidden">
            <a:xfrm>
              <a:off x="473" y="3105"/>
              <a:ext cx="1" cy="1"/>
            </a:xfrm>
            <a:prstGeom prst="rect">
              <a:avLst/>
            </a:prstGeom>
            <a:solidFill>
              <a:srgbClr val="141485"/>
            </a:solidFill>
            <a:ln w="9525">
              <a:noFill/>
              <a:miter lim="800000"/>
              <a:headEnd/>
              <a:tailEnd/>
            </a:ln>
          </p:spPr>
          <p:txBody>
            <a:bodyPr/>
            <a:lstStyle/>
            <a:p>
              <a:pPr>
                <a:defRPr/>
              </a:pPr>
              <a:endParaRPr lang="el-GR"/>
            </a:p>
          </p:txBody>
        </p:sp>
        <p:sp>
          <p:nvSpPr>
            <p:cNvPr id="16" name="Rectangle 14"/>
            <p:cNvSpPr>
              <a:spLocks noChangeArrowheads="1"/>
            </p:cNvSpPr>
            <p:nvPr/>
          </p:nvSpPr>
          <p:spPr bwMode="hidden">
            <a:xfrm>
              <a:off x="473" y="3105"/>
              <a:ext cx="1" cy="1"/>
            </a:xfrm>
            <a:prstGeom prst="rect">
              <a:avLst/>
            </a:prstGeom>
            <a:solidFill>
              <a:srgbClr val="141485"/>
            </a:solidFill>
            <a:ln w="9525">
              <a:noFill/>
              <a:miter lim="800000"/>
              <a:headEnd/>
              <a:tailEnd/>
            </a:ln>
          </p:spPr>
          <p:txBody>
            <a:bodyPr/>
            <a:lstStyle/>
            <a:p>
              <a:pPr>
                <a:defRPr/>
              </a:pPr>
              <a:endParaRPr lang="el-GR"/>
            </a:p>
          </p:txBody>
        </p:sp>
        <p:grpSp>
          <p:nvGrpSpPr>
            <p:cNvPr id="17" name="Group 15"/>
            <p:cNvGrpSpPr>
              <a:grpSpLocks/>
            </p:cNvGrpSpPr>
            <p:nvPr/>
          </p:nvGrpSpPr>
          <p:grpSpPr bwMode="auto">
            <a:xfrm>
              <a:off x="192" y="2284"/>
              <a:ext cx="1254" cy="923"/>
              <a:chOff x="192" y="2284"/>
              <a:chExt cx="1254" cy="923"/>
            </a:xfrm>
          </p:grpSpPr>
          <p:sp>
            <p:nvSpPr>
              <p:cNvPr id="18" name="Freeform 16"/>
              <p:cNvSpPr>
                <a:spLocks/>
              </p:cNvSpPr>
              <p:nvPr/>
            </p:nvSpPr>
            <p:spPr bwMode="hidden">
              <a:xfrm>
                <a:off x="408" y="3009"/>
                <a:ext cx="47" cy="6"/>
              </a:xfrm>
              <a:custGeom>
                <a:avLst/>
                <a:gdLst/>
                <a:ahLst/>
                <a:cxnLst>
                  <a:cxn ang="0">
                    <a:pos x="47" y="6"/>
                  </a:cxn>
                  <a:cxn ang="0">
                    <a:pos x="0" y="0"/>
                  </a:cxn>
                  <a:cxn ang="0">
                    <a:pos x="0" y="0"/>
                  </a:cxn>
                  <a:cxn ang="0">
                    <a:pos x="47" y="6"/>
                  </a:cxn>
                  <a:cxn ang="0">
                    <a:pos x="47" y="6"/>
                  </a:cxn>
                  <a:cxn ang="0">
                    <a:pos x="47" y="6"/>
                  </a:cxn>
                </a:cxnLst>
                <a:rect l="0" t="0" r="r" b="b"/>
                <a:pathLst>
                  <a:path w="47" h="6">
                    <a:moveTo>
                      <a:pt x="47" y="6"/>
                    </a:moveTo>
                    <a:lnTo>
                      <a:pt x="0" y="0"/>
                    </a:lnTo>
                    <a:lnTo>
                      <a:pt x="0" y="0"/>
                    </a:lnTo>
                    <a:lnTo>
                      <a:pt x="47" y="6"/>
                    </a:lnTo>
                    <a:lnTo>
                      <a:pt x="47" y="6"/>
                    </a:lnTo>
                    <a:lnTo>
                      <a:pt x="47" y="6"/>
                    </a:lnTo>
                    <a:close/>
                  </a:path>
                </a:pathLst>
              </a:custGeom>
              <a:solidFill>
                <a:srgbClr val="141485"/>
              </a:solidFill>
              <a:ln w="9525">
                <a:noFill/>
                <a:round/>
                <a:headEnd/>
                <a:tailEnd/>
              </a:ln>
            </p:spPr>
            <p:txBody>
              <a:bodyPr/>
              <a:lstStyle/>
              <a:p>
                <a:pPr>
                  <a:defRPr/>
                </a:pPr>
                <a:endParaRPr lang="el-GR"/>
              </a:p>
            </p:txBody>
          </p:sp>
          <p:sp>
            <p:nvSpPr>
              <p:cNvPr id="19" name="Freeform 17"/>
              <p:cNvSpPr>
                <a:spLocks/>
              </p:cNvSpPr>
              <p:nvPr/>
            </p:nvSpPr>
            <p:spPr bwMode="hidden">
              <a:xfrm>
                <a:off x="912" y="2284"/>
                <a:ext cx="324" cy="162"/>
              </a:xfrm>
              <a:custGeom>
                <a:avLst/>
                <a:gdLst/>
                <a:ahLst/>
                <a:cxnLst>
                  <a:cxn ang="0">
                    <a:pos x="0" y="24"/>
                  </a:cxn>
                  <a:cxn ang="0">
                    <a:pos x="6" y="24"/>
                  </a:cxn>
                  <a:cxn ang="0">
                    <a:pos x="12" y="18"/>
                  </a:cxn>
                  <a:cxn ang="0">
                    <a:pos x="48" y="6"/>
                  </a:cxn>
                  <a:cxn ang="0">
                    <a:pos x="101" y="0"/>
                  </a:cxn>
                  <a:cxn ang="0">
                    <a:pos x="137" y="6"/>
                  </a:cxn>
                  <a:cxn ang="0">
                    <a:pos x="173" y="18"/>
                  </a:cxn>
                  <a:cxn ang="0">
                    <a:pos x="239" y="54"/>
                  </a:cxn>
                  <a:cxn ang="0">
                    <a:pos x="287" y="90"/>
                  </a:cxn>
                  <a:cxn ang="0">
                    <a:pos x="317" y="114"/>
                  </a:cxn>
                  <a:cxn ang="0">
                    <a:pos x="323" y="126"/>
                  </a:cxn>
                  <a:cxn ang="0">
                    <a:pos x="323" y="126"/>
                  </a:cxn>
                  <a:cxn ang="0">
                    <a:pos x="221" y="162"/>
                  </a:cxn>
                  <a:cxn ang="0">
                    <a:pos x="0" y="24"/>
                  </a:cxn>
                  <a:cxn ang="0">
                    <a:pos x="0" y="24"/>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323" y="126"/>
                    </a:lnTo>
                    <a:lnTo>
                      <a:pt x="221" y="162"/>
                    </a:lnTo>
                    <a:lnTo>
                      <a:pt x="0" y="24"/>
                    </a:lnTo>
                    <a:lnTo>
                      <a:pt x="0" y="24"/>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20" name="Freeform 18"/>
              <p:cNvSpPr>
                <a:spLocks noEditPoints="1"/>
              </p:cNvSpPr>
              <p:nvPr/>
            </p:nvSpPr>
            <p:spPr bwMode="hidden">
              <a:xfrm>
                <a:off x="192" y="2284"/>
                <a:ext cx="1254" cy="923"/>
              </a:xfrm>
              <a:custGeom>
                <a:avLst/>
                <a:gdLst/>
                <a:ahLst/>
                <a:cxnLst>
                  <a:cxn ang="0">
                    <a:pos x="1166" y="641"/>
                  </a:cxn>
                  <a:cxn ang="0">
                    <a:pos x="1166" y="473"/>
                  </a:cxn>
                  <a:cxn ang="0">
                    <a:pos x="1136" y="384"/>
                  </a:cxn>
                  <a:cxn ang="0">
                    <a:pos x="1112" y="288"/>
                  </a:cxn>
                  <a:cxn ang="0">
                    <a:pos x="1053" y="174"/>
                  </a:cxn>
                  <a:cxn ang="0">
                    <a:pos x="981" y="96"/>
                  </a:cxn>
                  <a:cxn ang="0">
                    <a:pos x="963" y="72"/>
                  </a:cxn>
                  <a:cxn ang="0">
                    <a:pos x="891" y="18"/>
                  </a:cxn>
                  <a:cxn ang="0">
                    <a:pos x="819" y="6"/>
                  </a:cxn>
                  <a:cxn ang="0">
                    <a:pos x="712" y="24"/>
                  </a:cxn>
                  <a:cxn ang="0">
                    <a:pos x="664" y="42"/>
                  </a:cxn>
                  <a:cxn ang="0">
                    <a:pos x="568" y="120"/>
                  </a:cxn>
                  <a:cxn ang="0">
                    <a:pos x="532" y="228"/>
                  </a:cxn>
                  <a:cxn ang="0">
                    <a:pos x="509" y="348"/>
                  </a:cxn>
                  <a:cxn ang="0">
                    <a:pos x="431" y="479"/>
                  </a:cxn>
                  <a:cxn ang="0">
                    <a:pos x="413" y="539"/>
                  </a:cxn>
                  <a:cxn ang="0">
                    <a:pos x="353" y="599"/>
                  </a:cxn>
                  <a:cxn ang="0">
                    <a:pos x="305" y="629"/>
                  </a:cxn>
                  <a:cxn ang="0">
                    <a:pos x="293" y="635"/>
                  </a:cxn>
                  <a:cxn ang="0">
                    <a:pos x="257" y="677"/>
                  </a:cxn>
                  <a:cxn ang="0">
                    <a:pos x="150" y="797"/>
                  </a:cxn>
                  <a:cxn ang="0">
                    <a:pos x="54" y="839"/>
                  </a:cxn>
                  <a:cxn ang="0">
                    <a:pos x="156" y="905"/>
                  </a:cxn>
                  <a:cxn ang="0">
                    <a:pos x="240" y="869"/>
                  </a:cxn>
                  <a:cxn ang="0">
                    <a:pos x="640" y="827"/>
                  </a:cxn>
                  <a:cxn ang="0">
                    <a:pos x="700" y="725"/>
                  </a:cxn>
                  <a:cxn ang="0">
                    <a:pos x="694" y="611"/>
                  </a:cxn>
                  <a:cxn ang="0">
                    <a:pos x="778" y="551"/>
                  </a:cxn>
                  <a:cxn ang="0">
                    <a:pos x="879" y="449"/>
                  </a:cxn>
                  <a:cxn ang="0">
                    <a:pos x="909" y="414"/>
                  </a:cxn>
                  <a:cxn ang="0">
                    <a:pos x="975" y="318"/>
                  </a:cxn>
                  <a:cxn ang="0">
                    <a:pos x="1023" y="336"/>
                  </a:cxn>
                  <a:cxn ang="0">
                    <a:pos x="1118" y="617"/>
                  </a:cxn>
                  <a:cxn ang="0">
                    <a:pos x="1112" y="689"/>
                  </a:cxn>
                  <a:cxn ang="0">
                    <a:pos x="1148" y="749"/>
                  </a:cxn>
                  <a:cxn ang="0">
                    <a:pos x="1202" y="713"/>
                  </a:cxn>
                  <a:cxn ang="0">
                    <a:pos x="1238" y="749"/>
                  </a:cxn>
                  <a:cxn ang="0">
                    <a:pos x="1250" y="743"/>
                  </a:cxn>
                  <a:cxn ang="0">
                    <a:pos x="694" y="264"/>
                  </a:cxn>
                  <a:cxn ang="0">
                    <a:pos x="784" y="372"/>
                  </a:cxn>
                  <a:cxn ang="0">
                    <a:pos x="766" y="443"/>
                  </a:cxn>
                  <a:cxn ang="0">
                    <a:pos x="706" y="515"/>
                  </a:cxn>
                  <a:cxn ang="0">
                    <a:pos x="658" y="569"/>
                  </a:cxn>
                  <a:cxn ang="0">
                    <a:pos x="616" y="593"/>
                  </a:cxn>
                  <a:cxn ang="0">
                    <a:pos x="574" y="617"/>
                  </a:cxn>
                  <a:cxn ang="0">
                    <a:pos x="562" y="707"/>
                  </a:cxn>
                  <a:cxn ang="0">
                    <a:pos x="353" y="755"/>
                  </a:cxn>
                  <a:cxn ang="0">
                    <a:pos x="389" y="641"/>
                  </a:cxn>
                  <a:cxn ang="0">
                    <a:pos x="425" y="647"/>
                  </a:cxn>
                  <a:cxn ang="0">
                    <a:pos x="443" y="617"/>
                  </a:cxn>
                  <a:cxn ang="0">
                    <a:pos x="568" y="515"/>
                  </a:cxn>
                  <a:cxn ang="0">
                    <a:pos x="616" y="473"/>
                  </a:cxn>
                  <a:cxn ang="0">
                    <a:pos x="640" y="396"/>
                  </a:cxn>
                  <a:cxn ang="0">
                    <a:pos x="640" y="378"/>
                  </a:cxn>
                  <a:cxn ang="0">
                    <a:pos x="664" y="270"/>
                  </a:cxn>
                  <a:cxn ang="0">
                    <a:pos x="682" y="192"/>
                  </a:cxn>
                  <a:cxn ang="0">
                    <a:pos x="694" y="264"/>
                  </a:cxn>
                  <a:cxn ang="0">
                    <a:pos x="532" y="455"/>
                  </a:cxn>
                  <a:cxn ang="0">
                    <a:pos x="634" y="803"/>
                  </a:cxn>
                </a:cxnLst>
                <a:rect l="0" t="0" r="r" b="b"/>
                <a:pathLst>
                  <a:path w="1250" h="923">
                    <a:moveTo>
                      <a:pt x="1244" y="713"/>
                    </a:moveTo>
                    <a:lnTo>
                      <a:pt x="1214" y="683"/>
                    </a:lnTo>
                    <a:lnTo>
                      <a:pt x="1166" y="65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413" y="539"/>
                    </a:lnTo>
                    <a:lnTo>
                      <a:pt x="413" y="539"/>
                    </a:lnTo>
                    <a:lnTo>
                      <a:pt x="413" y="539"/>
                    </a:lnTo>
                    <a:lnTo>
                      <a:pt x="413" y="539"/>
                    </a:lnTo>
                    <a:lnTo>
                      <a:pt x="413" y="539"/>
                    </a:lnTo>
                    <a:lnTo>
                      <a:pt x="353" y="599"/>
                    </a:lnTo>
                    <a:lnTo>
                      <a:pt x="347" y="599"/>
                    </a:lnTo>
                    <a:lnTo>
                      <a:pt x="341" y="599"/>
                    </a:lnTo>
                    <a:lnTo>
                      <a:pt x="335" y="611"/>
                    </a:lnTo>
                    <a:lnTo>
                      <a:pt x="311" y="629"/>
                    </a:lnTo>
                    <a:lnTo>
                      <a:pt x="305" y="629"/>
                    </a:lnTo>
                    <a:lnTo>
                      <a:pt x="299" y="629"/>
                    </a:lnTo>
                    <a:lnTo>
                      <a:pt x="299" y="635"/>
                    </a:lnTo>
                    <a:lnTo>
                      <a:pt x="293" y="635"/>
                    </a:lnTo>
                    <a:lnTo>
                      <a:pt x="293" y="635"/>
                    </a:lnTo>
                    <a:lnTo>
                      <a:pt x="293" y="635"/>
                    </a:lnTo>
                    <a:lnTo>
                      <a:pt x="293" y="635"/>
                    </a:lnTo>
                    <a:lnTo>
                      <a:pt x="257" y="659"/>
                    </a:lnTo>
                    <a:lnTo>
                      <a:pt x="257" y="665"/>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640" y="827"/>
                    </a:lnTo>
                    <a:lnTo>
                      <a:pt x="700" y="725"/>
                    </a:lnTo>
                    <a:lnTo>
                      <a:pt x="700" y="725"/>
                    </a:lnTo>
                    <a:lnTo>
                      <a:pt x="700" y="725"/>
                    </a:lnTo>
                    <a:lnTo>
                      <a:pt x="700" y="725"/>
                    </a:lnTo>
                    <a:lnTo>
                      <a:pt x="700" y="725"/>
                    </a:lnTo>
                    <a:lnTo>
                      <a:pt x="658" y="719"/>
                    </a:lnTo>
                    <a:lnTo>
                      <a:pt x="664" y="653"/>
                    </a:lnTo>
                    <a:lnTo>
                      <a:pt x="664" y="653"/>
                    </a:lnTo>
                    <a:lnTo>
                      <a:pt x="670" y="623"/>
                    </a:lnTo>
                    <a:lnTo>
                      <a:pt x="694" y="611"/>
                    </a:lnTo>
                    <a:lnTo>
                      <a:pt x="694" y="605"/>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lnTo>
                      <a:pt x="1244" y="713"/>
                    </a:lnTo>
                    <a:close/>
                    <a:moveTo>
                      <a:pt x="694" y="264"/>
                    </a:moveTo>
                    <a:lnTo>
                      <a:pt x="700" y="276"/>
                    </a:lnTo>
                    <a:lnTo>
                      <a:pt x="712" y="288"/>
                    </a:lnTo>
                    <a:lnTo>
                      <a:pt x="742" y="330"/>
                    </a:lnTo>
                    <a:lnTo>
                      <a:pt x="778" y="360"/>
                    </a:lnTo>
                    <a:lnTo>
                      <a:pt x="784" y="372"/>
                    </a:lnTo>
                    <a:lnTo>
                      <a:pt x="790" y="378"/>
                    </a:lnTo>
                    <a:lnTo>
                      <a:pt x="796" y="384"/>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8" y="569"/>
                    </a:lnTo>
                    <a:lnTo>
                      <a:pt x="658" y="569"/>
                    </a:lnTo>
                    <a:lnTo>
                      <a:pt x="652" y="569"/>
                    </a:lnTo>
                    <a:lnTo>
                      <a:pt x="652" y="575"/>
                    </a:lnTo>
                    <a:lnTo>
                      <a:pt x="640" y="581"/>
                    </a:lnTo>
                    <a:lnTo>
                      <a:pt x="616" y="593"/>
                    </a:lnTo>
                    <a:lnTo>
                      <a:pt x="604" y="599"/>
                    </a:lnTo>
                    <a:lnTo>
                      <a:pt x="592" y="605"/>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lnTo>
                      <a:pt x="694" y="264"/>
                    </a:lnTo>
                    <a:close/>
                    <a:moveTo>
                      <a:pt x="532" y="455"/>
                    </a:moveTo>
                    <a:lnTo>
                      <a:pt x="527" y="461"/>
                    </a:lnTo>
                    <a:lnTo>
                      <a:pt x="532" y="449"/>
                    </a:lnTo>
                    <a:lnTo>
                      <a:pt x="532" y="455"/>
                    </a:lnTo>
                    <a:lnTo>
                      <a:pt x="532" y="455"/>
                    </a:lnTo>
                    <a:close/>
                    <a:moveTo>
                      <a:pt x="634" y="803"/>
                    </a:moveTo>
                    <a:lnTo>
                      <a:pt x="634" y="803"/>
                    </a:lnTo>
                    <a:lnTo>
                      <a:pt x="634" y="803"/>
                    </a:lnTo>
                    <a:lnTo>
                      <a:pt x="634" y="803"/>
                    </a:lnTo>
                    <a:lnTo>
                      <a:pt x="634" y="803"/>
                    </a:lnTo>
                    <a:close/>
                  </a:path>
                </a:pathLst>
              </a:custGeom>
              <a:solidFill>
                <a:schemeClr val="bg2"/>
              </a:solidFill>
              <a:ln w="9525">
                <a:noFill/>
                <a:round/>
                <a:headEnd/>
                <a:tailEnd/>
              </a:ln>
            </p:spPr>
            <p:txBody>
              <a:bodyPr/>
              <a:lstStyle/>
              <a:p>
                <a:pPr>
                  <a:defRPr/>
                </a:pPr>
                <a:endParaRPr lang="el-GR"/>
              </a:p>
            </p:txBody>
          </p:sp>
          <p:sp>
            <p:nvSpPr>
              <p:cNvPr id="21" name="Freeform 19"/>
              <p:cNvSpPr>
                <a:spLocks/>
              </p:cNvSpPr>
              <p:nvPr/>
            </p:nvSpPr>
            <p:spPr bwMode="hidden">
              <a:xfrm>
                <a:off x="684" y="2709"/>
                <a:ext cx="47" cy="78"/>
              </a:xfrm>
              <a:custGeom>
                <a:avLst/>
                <a:gdLst/>
                <a:ahLst/>
                <a:cxnLst>
                  <a:cxn ang="0">
                    <a:pos x="12" y="72"/>
                  </a:cxn>
                  <a:cxn ang="0">
                    <a:pos x="18" y="60"/>
                  </a:cxn>
                  <a:cxn ang="0">
                    <a:pos x="24" y="54"/>
                  </a:cxn>
                  <a:cxn ang="0">
                    <a:pos x="47" y="0"/>
                  </a:cxn>
                  <a:cxn ang="0">
                    <a:pos x="0" y="78"/>
                  </a:cxn>
                  <a:cxn ang="0">
                    <a:pos x="12" y="72"/>
                  </a:cxn>
                  <a:cxn ang="0">
                    <a:pos x="12" y="72"/>
                  </a:cxn>
                </a:cxnLst>
                <a:rect l="0" t="0" r="r" b="b"/>
                <a:pathLst>
                  <a:path w="47" h="78">
                    <a:moveTo>
                      <a:pt x="12" y="72"/>
                    </a:moveTo>
                    <a:lnTo>
                      <a:pt x="18" y="60"/>
                    </a:lnTo>
                    <a:lnTo>
                      <a:pt x="24" y="54"/>
                    </a:lnTo>
                    <a:lnTo>
                      <a:pt x="47" y="0"/>
                    </a:lnTo>
                    <a:lnTo>
                      <a:pt x="0" y="78"/>
                    </a:lnTo>
                    <a:lnTo>
                      <a:pt x="12" y="72"/>
                    </a:lnTo>
                    <a:lnTo>
                      <a:pt x="12" y="72"/>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22" name="Freeform 20"/>
              <p:cNvSpPr>
                <a:spLocks/>
              </p:cNvSpPr>
              <p:nvPr/>
            </p:nvSpPr>
            <p:spPr bwMode="hidden">
              <a:xfrm>
                <a:off x="1284" y="2572"/>
                <a:ext cx="149" cy="419"/>
              </a:xfrm>
              <a:custGeom>
                <a:avLst/>
                <a:gdLst/>
                <a:ahLst/>
                <a:cxnLst>
                  <a:cxn ang="0">
                    <a:pos x="29" y="96"/>
                  </a:cxn>
                  <a:cxn ang="0">
                    <a:pos x="41" y="126"/>
                  </a:cxn>
                  <a:cxn ang="0">
                    <a:pos x="29" y="161"/>
                  </a:cxn>
                  <a:cxn ang="0">
                    <a:pos x="47" y="149"/>
                  </a:cxn>
                  <a:cxn ang="0">
                    <a:pos x="53" y="347"/>
                  </a:cxn>
                  <a:cxn ang="0">
                    <a:pos x="65" y="371"/>
                  </a:cxn>
                  <a:cxn ang="0">
                    <a:pos x="65" y="377"/>
                  </a:cxn>
                  <a:cxn ang="0">
                    <a:pos x="65" y="389"/>
                  </a:cxn>
                  <a:cxn ang="0">
                    <a:pos x="77" y="395"/>
                  </a:cxn>
                  <a:cxn ang="0">
                    <a:pos x="101" y="407"/>
                  </a:cxn>
                  <a:cxn ang="0">
                    <a:pos x="125" y="413"/>
                  </a:cxn>
                  <a:cxn ang="0">
                    <a:pos x="149" y="419"/>
                  </a:cxn>
                  <a:cxn ang="0">
                    <a:pos x="125" y="395"/>
                  </a:cxn>
                  <a:cxn ang="0">
                    <a:pos x="77" y="365"/>
                  </a:cxn>
                  <a:cxn ang="0">
                    <a:pos x="77" y="365"/>
                  </a:cxn>
                  <a:cxn ang="0">
                    <a:pos x="77" y="353"/>
                  </a:cxn>
                  <a:cxn ang="0">
                    <a:pos x="83" y="329"/>
                  </a:cxn>
                  <a:cxn ang="0">
                    <a:pos x="83" y="293"/>
                  </a:cxn>
                  <a:cxn ang="0">
                    <a:pos x="83" y="257"/>
                  </a:cxn>
                  <a:cxn ang="0">
                    <a:pos x="83" y="221"/>
                  </a:cxn>
                  <a:cxn ang="0">
                    <a:pos x="77" y="185"/>
                  </a:cxn>
                  <a:cxn ang="0">
                    <a:pos x="65" y="155"/>
                  </a:cxn>
                  <a:cxn ang="0">
                    <a:pos x="59" y="143"/>
                  </a:cxn>
                  <a:cxn ang="0">
                    <a:pos x="53" y="137"/>
                  </a:cxn>
                  <a:cxn ang="0">
                    <a:pos x="53" y="120"/>
                  </a:cxn>
                  <a:cxn ang="0">
                    <a:pos x="53" y="108"/>
                  </a:cxn>
                  <a:cxn ang="0">
                    <a:pos x="47" y="90"/>
                  </a:cxn>
                  <a:cxn ang="0">
                    <a:pos x="35" y="54"/>
                  </a:cxn>
                  <a:cxn ang="0">
                    <a:pos x="23" y="18"/>
                  </a:cxn>
                  <a:cxn ang="0">
                    <a:pos x="17" y="6"/>
                  </a:cxn>
                  <a:cxn ang="0">
                    <a:pos x="17" y="0"/>
                  </a:cxn>
                  <a:cxn ang="0">
                    <a:pos x="0" y="6"/>
                  </a:cxn>
                  <a:cxn ang="0">
                    <a:pos x="6" y="114"/>
                  </a:cxn>
                  <a:cxn ang="0">
                    <a:pos x="29" y="96"/>
                  </a:cxn>
                  <a:cxn ang="0">
                    <a:pos x="29" y="96"/>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lnTo>
                      <a:pt x="29" y="9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23" name="Freeform 21"/>
              <p:cNvSpPr>
                <a:spLocks/>
              </p:cNvSpPr>
              <p:nvPr/>
            </p:nvSpPr>
            <p:spPr bwMode="hidden">
              <a:xfrm>
                <a:off x="1140" y="2434"/>
                <a:ext cx="167" cy="138"/>
              </a:xfrm>
              <a:custGeom>
                <a:avLst/>
                <a:gdLst/>
                <a:ahLst/>
                <a:cxnLst>
                  <a:cxn ang="0">
                    <a:pos x="102" y="18"/>
                  </a:cxn>
                  <a:cxn ang="0">
                    <a:pos x="96" y="12"/>
                  </a:cxn>
                  <a:cxn ang="0">
                    <a:pos x="90" y="0"/>
                  </a:cxn>
                  <a:cxn ang="0">
                    <a:pos x="78" y="0"/>
                  </a:cxn>
                  <a:cxn ang="0">
                    <a:pos x="66" y="0"/>
                  </a:cxn>
                  <a:cxn ang="0">
                    <a:pos x="60" y="0"/>
                  </a:cxn>
                  <a:cxn ang="0">
                    <a:pos x="48" y="6"/>
                  </a:cxn>
                  <a:cxn ang="0">
                    <a:pos x="36" y="12"/>
                  </a:cxn>
                  <a:cxn ang="0">
                    <a:pos x="30" y="12"/>
                  </a:cxn>
                  <a:cxn ang="0">
                    <a:pos x="24" y="24"/>
                  </a:cxn>
                  <a:cxn ang="0">
                    <a:pos x="18" y="42"/>
                  </a:cxn>
                  <a:cxn ang="0">
                    <a:pos x="6" y="66"/>
                  </a:cxn>
                  <a:cxn ang="0">
                    <a:pos x="0" y="72"/>
                  </a:cxn>
                  <a:cxn ang="0">
                    <a:pos x="42" y="30"/>
                  </a:cxn>
                  <a:cxn ang="0">
                    <a:pos x="30" y="66"/>
                  </a:cxn>
                  <a:cxn ang="0">
                    <a:pos x="96" y="36"/>
                  </a:cxn>
                  <a:cxn ang="0">
                    <a:pos x="120" y="78"/>
                  </a:cxn>
                  <a:cxn ang="0">
                    <a:pos x="120" y="54"/>
                  </a:cxn>
                  <a:cxn ang="0">
                    <a:pos x="167" y="138"/>
                  </a:cxn>
                  <a:cxn ang="0">
                    <a:pos x="167" y="120"/>
                  </a:cxn>
                  <a:cxn ang="0">
                    <a:pos x="161" y="102"/>
                  </a:cxn>
                  <a:cxn ang="0">
                    <a:pos x="138" y="60"/>
                  </a:cxn>
                  <a:cxn ang="0">
                    <a:pos x="114" y="30"/>
                  </a:cxn>
                  <a:cxn ang="0">
                    <a:pos x="108" y="24"/>
                  </a:cxn>
                  <a:cxn ang="0">
                    <a:pos x="102" y="18"/>
                  </a:cxn>
                  <a:cxn ang="0">
                    <a:pos x="102" y="18"/>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lnTo>
                      <a:pt x="102" y="18"/>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24" name="Freeform 22"/>
              <p:cNvSpPr>
                <a:spLocks/>
              </p:cNvSpPr>
              <p:nvPr/>
            </p:nvSpPr>
            <p:spPr bwMode="hidden">
              <a:xfrm>
                <a:off x="948" y="2314"/>
                <a:ext cx="113" cy="114"/>
              </a:xfrm>
              <a:custGeom>
                <a:avLst/>
                <a:gdLst/>
                <a:ahLst/>
                <a:cxnLst>
                  <a:cxn ang="0">
                    <a:pos x="0" y="0"/>
                  </a:cxn>
                  <a:cxn ang="0">
                    <a:pos x="6" y="0"/>
                  </a:cxn>
                  <a:cxn ang="0">
                    <a:pos x="24" y="6"/>
                  </a:cxn>
                  <a:cxn ang="0">
                    <a:pos x="48" y="18"/>
                  </a:cxn>
                  <a:cxn ang="0">
                    <a:pos x="71" y="36"/>
                  </a:cxn>
                  <a:cxn ang="0">
                    <a:pos x="83" y="48"/>
                  </a:cxn>
                  <a:cxn ang="0">
                    <a:pos x="95" y="66"/>
                  </a:cxn>
                  <a:cxn ang="0">
                    <a:pos x="107" y="90"/>
                  </a:cxn>
                  <a:cxn ang="0">
                    <a:pos x="113" y="114"/>
                  </a:cxn>
                  <a:cxn ang="0">
                    <a:pos x="83" y="66"/>
                  </a:cxn>
                  <a:cxn ang="0">
                    <a:pos x="60" y="78"/>
                  </a:cxn>
                  <a:cxn ang="0">
                    <a:pos x="71" y="54"/>
                  </a:cxn>
                  <a:cxn ang="0">
                    <a:pos x="12" y="78"/>
                  </a:cxn>
                  <a:cxn ang="0">
                    <a:pos x="60" y="48"/>
                  </a:cxn>
                  <a:cxn ang="0">
                    <a:pos x="60" y="42"/>
                  </a:cxn>
                  <a:cxn ang="0">
                    <a:pos x="54" y="30"/>
                  </a:cxn>
                  <a:cxn ang="0">
                    <a:pos x="36" y="18"/>
                  </a:cxn>
                  <a:cxn ang="0">
                    <a:pos x="0" y="0"/>
                  </a:cxn>
                  <a:cxn ang="0">
                    <a:pos x="0" y="0"/>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lnTo>
                      <a:pt x="0"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25" name="Freeform 23"/>
              <p:cNvSpPr>
                <a:spLocks/>
              </p:cNvSpPr>
              <p:nvPr/>
            </p:nvSpPr>
            <p:spPr bwMode="hidden">
              <a:xfrm>
                <a:off x="1122" y="2578"/>
                <a:ext cx="66" cy="60"/>
              </a:xfrm>
              <a:custGeom>
                <a:avLst/>
                <a:gdLst/>
                <a:ahLst/>
                <a:cxnLst>
                  <a:cxn ang="0">
                    <a:pos x="54" y="0"/>
                  </a:cxn>
                  <a:cxn ang="0">
                    <a:pos x="42" y="18"/>
                  </a:cxn>
                  <a:cxn ang="0">
                    <a:pos x="36" y="6"/>
                  </a:cxn>
                  <a:cxn ang="0">
                    <a:pos x="24" y="30"/>
                  </a:cxn>
                  <a:cxn ang="0">
                    <a:pos x="18" y="36"/>
                  </a:cxn>
                  <a:cxn ang="0">
                    <a:pos x="6" y="48"/>
                  </a:cxn>
                  <a:cxn ang="0">
                    <a:pos x="0" y="60"/>
                  </a:cxn>
                  <a:cxn ang="0">
                    <a:pos x="12" y="54"/>
                  </a:cxn>
                  <a:cxn ang="0">
                    <a:pos x="30" y="36"/>
                  </a:cxn>
                  <a:cxn ang="0">
                    <a:pos x="54" y="18"/>
                  </a:cxn>
                  <a:cxn ang="0">
                    <a:pos x="66" y="6"/>
                  </a:cxn>
                  <a:cxn ang="0">
                    <a:pos x="54" y="0"/>
                  </a:cxn>
                  <a:cxn ang="0">
                    <a:pos x="54" y="0"/>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lnTo>
                      <a:pt x="54"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26" name="Freeform 24"/>
              <p:cNvSpPr>
                <a:spLocks/>
              </p:cNvSpPr>
              <p:nvPr/>
            </p:nvSpPr>
            <p:spPr bwMode="hidden">
              <a:xfrm>
                <a:off x="942" y="2674"/>
                <a:ext cx="161" cy="179"/>
              </a:xfrm>
              <a:custGeom>
                <a:avLst/>
                <a:gdLst/>
                <a:ahLst/>
                <a:cxnLst>
                  <a:cxn ang="0">
                    <a:pos x="131" y="53"/>
                  </a:cxn>
                  <a:cxn ang="0">
                    <a:pos x="137" y="53"/>
                  </a:cxn>
                  <a:cxn ang="0">
                    <a:pos x="143" y="41"/>
                  </a:cxn>
                  <a:cxn ang="0">
                    <a:pos x="155" y="35"/>
                  </a:cxn>
                  <a:cxn ang="0">
                    <a:pos x="161" y="24"/>
                  </a:cxn>
                  <a:cxn ang="0">
                    <a:pos x="161" y="12"/>
                  </a:cxn>
                  <a:cxn ang="0">
                    <a:pos x="161" y="0"/>
                  </a:cxn>
                  <a:cxn ang="0">
                    <a:pos x="149" y="24"/>
                  </a:cxn>
                  <a:cxn ang="0">
                    <a:pos x="143" y="35"/>
                  </a:cxn>
                  <a:cxn ang="0">
                    <a:pos x="131" y="35"/>
                  </a:cxn>
                  <a:cxn ang="0">
                    <a:pos x="119" y="41"/>
                  </a:cxn>
                  <a:cxn ang="0">
                    <a:pos x="125" y="53"/>
                  </a:cxn>
                  <a:cxn ang="0">
                    <a:pos x="95" y="95"/>
                  </a:cxn>
                  <a:cxn ang="0">
                    <a:pos x="0" y="137"/>
                  </a:cxn>
                  <a:cxn ang="0">
                    <a:pos x="60" y="119"/>
                  </a:cxn>
                  <a:cxn ang="0">
                    <a:pos x="54" y="125"/>
                  </a:cxn>
                  <a:cxn ang="0">
                    <a:pos x="48" y="131"/>
                  </a:cxn>
                  <a:cxn ang="0">
                    <a:pos x="24" y="155"/>
                  </a:cxn>
                  <a:cxn ang="0">
                    <a:pos x="12" y="167"/>
                  </a:cxn>
                  <a:cxn ang="0">
                    <a:pos x="0" y="173"/>
                  </a:cxn>
                  <a:cxn ang="0">
                    <a:pos x="0" y="179"/>
                  </a:cxn>
                  <a:cxn ang="0">
                    <a:pos x="6" y="173"/>
                  </a:cxn>
                  <a:cxn ang="0">
                    <a:pos x="30" y="155"/>
                  </a:cxn>
                  <a:cxn ang="0">
                    <a:pos x="48" y="143"/>
                  </a:cxn>
                  <a:cxn ang="0">
                    <a:pos x="71" y="125"/>
                  </a:cxn>
                  <a:cxn ang="0">
                    <a:pos x="95" y="107"/>
                  </a:cxn>
                  <a:cxn ang="0">
                    <a:pos x="119" y="77"/>
                  </a:cxn>
                  <a:cxn ang="0">
                    <a:pos x="131" y="59"/>
                  </a:cxn>
                  <a:cxn ang="0">
                    <a:pos x="131" y="53"/>
                  </a:cxn>
                  <a:cxn ang="0">
                    <a:pos x="131" y="53"/>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lnTo>
                      <a:pt x="131" y="53"/>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27" name="Freeform 25"/>
              <p:cNvSpPr>
                <a:spLocks/>
              </p:cNvSpPr>
              <p:nvPr/>
            </p:nvSpPr>
            <p:spPr bwMode="hidden">
              <a:xfrm>
                <a:off x="737" y="2763"/>
                <a:ext cx="73" cy="54"/>
              </a:xfrm>
              <a:custGeom>
                <a:avLst/>
                <a:gdLst/>
                <a:ahLst/>
                <a:cxnLst>
                  <a:cxn ang="0">
                    <a:pos x="24" y="36"/>
                  </a:cxn>
                  <a:cxn ang="0">
                    <a:pos x="48" y="24"/>
                  </a:cxn>
                  <a:cxn ang="0">
                    <a:pos x="60" y="12"/>
                  </a:cxn>
                  <a:cxn ang="0">
                    <a:pos x="66" y="6"/>
                  </a:cxn>
                  <a:cxn ang="0">
                    <a:pos x="72" y="0"/>
                  </a:cxn>
                  <a:cxn ang="0">
                    <a:pos x="42" y="18"/>
                  </a:cxn>
                  <a:cxn ang="0">
                    <a:pos x="30" y="24"/>
                  </a:cxn>
                  <a:cxn ang="0">
                    <a:pos x="24" y="24"/>
                  </a:cxn>
                  <a:cxn ang="0">
                    <a:pos x="18" y="18"/>
                  </a:cxn>
                  <a:cxn ang="0">
                    <a:pos x="12" y="12"/>
                  </a:cxn>
                  <a:cxn ang="0">
                    <a:pos x="0" y="54"/>
                  </a:cxn>
                  <a:cxn ang="0">
                    <a:pos x="12" y="42"/>
                  </a:cxn>
                  <a:cxn ang="0">
                    <a:pos x="24" y="36"/>
                  </a:cxn>
                  <a:cxn ang="0">
                    <a:pos x="24" y="36"/>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lnTo>
                      <a:pt x="24" y="3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28" name="Freeform 26"/>
              <p:cNvSpPr>
                <a:spLocks/>
              </p:cNvSpPr>
              <p:nvPr/>
            </p:nvSpPr>
            <p:spPr bwMode="hidden">
              <a:xfrm>
                <a:off x="624" y="2889"/>
                <a:ext cx="12" cy="54"/>
              </a:xfrm>
              <a:custGeom>
                <a:avLst/>
                <a:gdLst/>
                <a:ahLst/>
                <a:cxnLst>
                  <a:cxn ang="0">
                    <a:pos x="12" y="0"/>
                  </a:cxn>
                  <a:cxn ang="0">
                    <a:pos x="0" y="12"/>
                  </a:cxn>
                  <a:cxn ang="0">
                    <a:pos x="0" y="18"/>
                  </a:cxn>
                  <a:cxn ang="0">
                    <a:pos x="6" y="54"/>
                  </a:cxn>
                  <a:cxn ang="0">
                    <a:pos x="12" y="36"/>
                  </a:cxn>
                  <a:cxn ang="0">
                    <a:pos x="12" y="18"/>
                  </a:cxn>
                  <a:cxn ang="0">
                    <a:pos x="12" y="6"/>
                  </a:cxn>
                  <a:cxn ang="0">
                    <a:pos x="12" y="0"/>
                  </a:cxn>
                  <a:cxn ang="0">
                    <a:pos x="12" y="0"/>
                  </a:cxn>
                </a:cxnLst>
                <a:rect l="0" t="0" r="r" b="b"/>
                <a:pathLst>
                  <a:path w="12" h="54">
                    <a:moveTo>
                      <a:pt x="12" y="0"/>
                    </a:moveTo>
                    <a:lnTo>
                      <a:pt x="0" y="12"/>
                    </a:lnTo>
                    <a:lnTo>
                      <a:pt x="0" y="18"/>
                    </a:lnTo>
                    <a:lnTo>
                      <a:pt x="6" y="54"/>
                    </a:lnTo>
                    <a:lnTo>
                      <a:pt x="12" y="36"/>
                    </a:lnTo>
                    <a:lnTo>
                      <a:pt x="12" y="18"/>
                    </a:lnTo>
                    <a:lnTo>
                      <a:pt x="12" y="6"/>
                    </a:lnTo>
                    <a:lnTo>
                      <a:pt x="12" y="0"/>
                    </a:lnTo>
                    <a:lnTo>
                      <a:pt x="12"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29" name="Freeform 27"/>
              <p:cNvSpPr>
                <a:spLocks/>
              </p:cNvSpPr>
              <p:nvPr/>
            </p:nvSpPr>
            <p:spPr bwMode="hidden">
              <a:xfrm>
                <a:off x="492" y="3021"/>
                <a:ext cx="48" cy="72"/>
              </a:xfrm>
              <a:custGeom>
                <a:avLst/>
                <a:gdLst/>
                <a:ahLst/>
                <a:cxnLst>
                  <a:cxn ang="0">
                    <a:pos x="48" y="6"/>
                  </a:cxn>
                  <a:cxn ang="0">
                    <a:pos x="48" y="6"/>
                  </a:cxn>
                  <a:cxn ang="0">
                    <a:pos x="48" y="6"/>
                  </a:cxn>
                  <a:cxn ang="0">
                    <a:pos x="48" y="6"/>
                  </a:cxn>
                  <a:cxn ang="0">
                    <a:pos x="6" y="0"/>
                  </a:cxn>
                  <a:cxn ang="0">
                    <a:pos x="42" y="12"/>
                  </a:cxn>
                  <a:cxn ang="0">
                    <a:pos x="42" y="12"/>
                  </a:cxn>
                  <a:cxn ang="0">
                    <a:pos x="0" y="72"/>
                  </a:cxn>
                  <a:cxn ang="0">
                    <a:pos x="18" y="54"/>
                  </a:cxn>
                  <a:cxn ang="0">
                    <a:pos x="18" y="66"/>
                  </a:cxn>
                  <a:cxn ang="0">
                    <a:pos x="48" y="6"/>
                  </a:cxn>
                  <a:cxn ang="0">
                    <a:pos x="48" y="6"/>
                  </a:cxn>
                  <a:cxn ang="0">
                    <a:pos x="48" y="6"/>
                  </a:cxn>
                </a:cxnLst>
                <a:rect l="0" t="0" r="r" b="b"/>
                <a:pathLst>
                  <a:path w="48" h="72">
                    <a:moveTo>
                      <a:pt x="48" y="6"/>
                    </a:moveTo>
                    <a:lnTo>
                      <a:pt x="48" y="6"/>
                    </a:lnTo>
                    <a:lnTo>
                      <a:pt x="48" y="6"/>
                    </a:lnTo>
                    <a:lnTo>
                      <a:pt x="48" y="6"/>
                    </a:lnTo>
                    <a:lnTo>
                      <a:pt x="6" y="0"/>
                    </a:lnTo>
                    <a:lnTo>
                      <a:pt x="42" y="12"/>
                    </a:lnTo>
                    <a:lnTo>
                      <a:pt x="42" y="12"/>
                    </a:lnTo>
                    <a:lnTo>
                      <a:pt x="0" y="72"/>
                    </a:lnTo>
                    <a:lnTo>
                      <a:pt x="18" y="54"/>
                    </a:lnTo>
                    <a:lnTo>
                      <a:pt x="18" y="66"/>
                    </a:lnTo>
                    <a:lnTo>
                      <a:pt x="48" y="6"/>
                    </a:lnTo>
                    <a:lnTo>
                      <a:pt x="48" y="6"/>
                    </a:lnTo>
                    <a:lnTo>
                      <a:pt x="48"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30" name="Freeform 28"/>
              <p:cNvSpPr>
                <a:spLocks/>
              </p:cNvSpPr>
              <p:nvPr/>
            </p:nvSpPr>
            <p:spPr bwMode="hidden">
              <a:xfrm>
                <a:off x="437" y="3027"/>
                <a:ext cx="288" cy="84"/>
              </a:xfrm>
              <a:custGeom>
                <a:avLst/>
                <a:gdLst/>
                <a:ahLst/>
                <a:cxnLst>
                  <a:cxn ang="0">
                    <a:pos x="287" y="0"/>
                  </a:cxn>
                  <a:cxn ang="0">
                    <a:pos x="0" y="84"/>
                  </a:cxn>
                  <a:cxn ang="0">
                    <a:pos x="168" y="36"/>
                  </a:cxn>
                  <a:cxn ang="0">
                    <a:pos x="114" y="60"/>
                  </a:cxn>
                  <a:cxn ang="0">
                    <a:pos x="276" y="18"/>
                  </a:cxn>
                  <a:cxn ang="0">
                    <a:pos x="287" y="0"/>
                  </a:cxn>
                  <a:cxn ang="0">
                    <a:pos x="287" y="0"/>
                  </a:cxn>
                </a:cxnLst>
                <a:rect l="0" t="0" r="r" b="b"/>
                <a:pathLst>
                  <a:path w="287" h="84">
                    <a:moveTo>
                      <a:pt x="287" y="0"/>
                    </a:moveTo>
                    <a:lnTo>
                      <a:pt x="0" y="84"/>
                    </a:lnTo>
                    <a:lnTo>
                      <a:pt x="168" y="36"/>
                    </a:lnTo>
                    <a:lnTo>
                      <a:pt x="114" y="60"/>
                    </a:lnTo>
                    <a:lnTo>
                      <a:pt x="276" y="18"/>
                    </a:lnTo>
                    <a:lnTo>
                      <a:pt x="287" y="0"/>
                    </a:lnTo>
                    <a:lnTo>
                      <a:pt x="287"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31" name="Freeform 29"/>
              <p:cNvSpPr>
                <a:spLocks/>
              </p:cNvSpPr>
              <p:nvPr/>
            </p:nvSpPr>
            <p:spPr bwMode="hidden">
              <a:xfrm>
                <a:off x="828" y="3003"/>
                <a:ext cx="66" cy="108"/>
              </a:xfrm>
              <a:custGeom>
                <a:avLst/>
                <a:gdLst/>
                <a:ahLst/>
                <a:cxnLst>
                  <a:cxn ang="0">
                    <a:pos x="6" y="0"/>
                  </a:cxn>
                  <a:cxn ang="0">
                    <a:pos x="66" y="6"/>
                  </a:cxn>
                  <a:cxn ang="0">
                    <a:pos x="0" y="84"/>
                  </a:cxn>
                  <a:cxn ang="0">
                    <a:pos x="54" y="24"/>
                  </a:cxn>
                  <a:cxn ang="0">
                    <a:pos x="6" y="108"/>
                  </a:cxn>
                  <a:cxn ang="0">
                    <a:pos x="66" y="6"/>
                  </a:cxn>
                  <a:cxn ang="0">
                    <a:pos x="6" y="0"/>
                  </a:cxn>
                  <a:cxn ang="0">
                    <a:pos x="6" y="0"/>
                  </a:cxn>
                </a:cxnLst>
                <a:rect l="0" t="0" r="r" b="b"/>
                <a:pathLst>
                  <a:path w="66" h="108">
                    <a:moveTo>
                      <a:pt x="6" y="0"/>
                    </a:moveTo>
                    <a:lnTo>
                      <a:pt x="66" y="6"/>
                    </a:lnTo>
                    <a:lnTo>
                      <a:pt x="0" y="84"/>
                    </a:lnTo>
                    <a:lnTo>
                      <a:pt x="54" y="24"/>
                    </a:lnTo>
                    <a:lnTo>
                      <a:pt x="6" y="108"/>
                    </a:lnTo>
                    <a:lnTo>
                      <a:pt x="66" y="6"/>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32" name="Freeform 30"/>
              <p:cNvSpPr>
                <a:spLocks/>
              </p:cNvSpPr>
              <p:nvPr/>
            </p:nvSpPr>
            <p:spPr bwMode="hidden">
              <a:xfrm>
                <a:off x="366" y="3111"/>
                <a:ext cx="77" cy="42"/>
              </a:xfrm>
              <a:custGeom>
                <a:avLst/>
                <a:gdLst/>
                <a:ahLst/>
                <a:cxnLst>
                  <a:cxn ang="0">
                    <a:pos x="36" y="0"/>
                  </a:cxn>
                  <a:cxn ang="0">
                    <a:pos x="42" y="0"/>
                  </a:cxn>
                  <a:cxn ang="0">
                    <a:pos x="60" y="6"/>
                  </a:cxn>
                  <a:cxn ang="0">
                    <a:pos x="48" y="6"/>
                  </a:cxn>
                  <a:cxn ang="0">
                    <a:pos x="42" y="6"/>
                  </a:cxn>
                  <a:cxn ang="0">
                    <a:pos x="60" y="6"/>
                  </a:cxn>
                  <a:cxn ang="0">
                    <a:pos x="0" y="24"/>
                  </a:cxn>
                  <a:cxn ang="0">
                    <a:pos x="71" y="6"/>
                  </a:cxn>
                  <a:cxn ang="0">
                    <a:pos x="66" y="42"/>
                  </a:cxn>
                  <a:cxn ang="0">
                    <a:pos x="77" y="6"/>
                  </a:cxn>
                  <a:cxn ang="0">
                    <a:pos x="36" y="0"/>
                  </a:cxn>
                  <a:cxn ang="0">
                    <a:pos x="36" y="0"/>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lnTo>
                      <a:pt x="3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33" name="Freeform 31"/>
              <p:cNvSpPr>
                <a:spLocks/>
              </p:cNvSpPr>
              <p:nvPr/>
            </p:nvSpPr>
            <p:spPr bwMode="hidden">
              <a:xfrm>
                <a:off x="498" y="3165"/>
                <a:ext cx="66" cy="30"/>
              </a:xfrm>
              <a:custGeom>
                <a:avLst/>
                <a:gdLst/>
                <a:ahLst/>
                <a:cxnLst>
                  <a:cxn ang="0">
                    <a:pos x="66" y="6"/>
                  </a:cxn>
                  <a:cxn ang="0">
                    <a:pos x="0" y="0"/>
                  </a:cxn>
                  <a:cxn ang="0">
                    <a:pos x="54" y="6"/>
                  </a:cxn>
                  <a:cxn ang="0">
                    <a:pos x="18" y="18"/>
                  </a:cxn>
                  <a:cxn ang="0">
                    <a:pos x="60" y="12"/>
                  </a:cxn>
                  <a:cxn ang="0">
                    <a:pos x="60" y="30"/>
                  </a:cxn>
                  <a:cxn ang="0">
                    <a:pos x="60" y="30"/>
                  </a:cxn>
                  <a:cxn ang="0">
                    <a:pos x="66" y="6"/>
                  </a:cxn>
                  <a:cxn ang="0">
                    <a:pos x="66" y="6"/>
                  </a:cxn>
                </a:cxnLst>
                <a:rect l="0" t="0" r="r" b="b"/>
                <a:pathLst>
                  <a:path w="66" h="30">
                    <a:moveTo>
                      <a:pt x="66" y="6"/>
                    </a:moveTo>
                    <a:lnTo>
                      <a:pt x="0" y="0"/>
                    </a:lnTo>
                    <a:lnTo>
                      <a:pt x="54" y="6"/>
                    </a:lnTo>
                    <a:lnTo>
                      <a:pt x="18" y="18"/>
                    </a:lnTo>
                    <a:lnTo>
                      <a:pt x="60" y="12"/>
                    </a:lnTo>
                    <a:lnTo>
                      <a:pt x="60" y="30"/>
                    </a:lnTo>
                    <a:lnTo>
                      <a:pt x="60" y="30"/>
                    </a:lnTo>
                    <a:lnTo>
                      <a:pt x="66" y="6"/>
                    </a:lnTo>
                    <a:lnTo>
                      <a:pt x="66"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34" name="Freeform 32"/>
              <p:cNvSpPr>
                <a:spLocks/>
              </p:cNvSpPr>
              <p:nvPr/>
            </p:nvSpPr>
            <p:spPr bwMode="hidden">
              <a:xfrm>
                <a:off x="840" y="2919"/>
                <a:ext cx="18" cy="60"/>
              </a:xfrm>
              <a:custGeom>
                <a:avLst/>
                <a:gdLst/>
                <a:ahLst/>
                <a:cxnLst>
                  <a:cxn ang="0">
                    <a:pos x="0" y="24"/>
                  </a:cxn>
                  <a:cxn ang="0">
                    <a:pos x="12" y="24"/>
                  </a:cxn>
                  <a:cxn ang="0">
                    <a:pos x="12" y="60"/>
                  </a:cxn>
                  <a:cxn ang="0">
                    <a:pos x="18" y="18"/>
                  </a:cxn>
                  <a:cxn ang="0">
                    <a:pos x="18" y="18"/>
                  </a:cxn>
                  <a:cxn ang="0">
                    <a:pos x="18" y="0"/>
                  </a:cxn>
                  <a:cxn ang="0">
                    <a:pos x="12" y="18"/>
                  </a:cxn>
                  <a:cxn ang="0">
                    <a:pos x="0" y="24"/>
                  </a:cxn>
                  <a:cxn ang="0">
                    <a:pos x="0" y="24"/>
                  </a:cxn>
                </a:cxnLst>
                <a:rect l="0" t="0" r="r" b="b"/>
                <a:pathLst>
                  <a:path w="18" h="60">
                    <a:moveTo>
                      <a:pt x="0" y="24"/>
                    </a:moveTo>
                    <a:lnTo>
                      <a:pt x="12" y="24"/>
                    </a:lnTo>
                    <a:lnTo>
                      <a:pt x="12" y="60"/>
                    </a:lnTo>
                    <a:lnTo>
                      <a:pt x="18" y="18"/>
                    </a:lnTo>
                    <a:lnTo>
                      <a:pt x="18" y="18"/>
                    </a:lnTo>
                    <a:lnTo>
                      <a:pt x="18" y="0"/>
                    </a:lnTo>
                    <a:lnTo>
                      <a:pt x="12" y="18"/>
                    </a:lnTo>
                    <a:lnTo>
                      <a:pt x="0" y="24"/>
                    </a:lnTo>
                    <a:lnTo>
                      <a:pt x="0" y="24"/>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35" name="Freeform 33"/>
              <p:cNvSpPr>
                <a:spLocks/>
              </p:cNvSpPr>
              <p:nvPr/>
            </p:nvSpPr>
            <p:spPr bwMode="hidden">
              <a:xfrm>
                <a:off x="546" y="3021"/>
                <a:ext cx="6" cy="18"/>
              </a:xfrm>
              <a:custGeom>
                <a:avLst/>
                <a:gdLst/>
                <a:ahLst/>
                <a:cxnLst>
                  <a:cxn ang="0">
                    <a:pos x="6" y="0"/>
                  </a:cxn>
                  <a:cxn ang="0">
                    <a:pos x="0" y="18"/>
                  </a:cxn>
                  <a:cxn ang="0">
                    <a:pos x="6" y="12"/>
                  </a:cxn>
                  <a:cxn ang="0">
                    <a:pos x="6" y="0"/>
                  </a:cxn>
                  <a:cxn ang="0">
                    <a:pos x="6" y="0"/>
                  </a:cxn>
                </a:cxnLst>
                <a:rect l="0" t="0" r="r" b="b"/>
                <a:pathLst>
                  <a:path w="6" h="18">
                    <a:moveTo>
                      <a:pt x="6" y="0"/>
                    </a:moveTo>
                    <a:lnTo>
                      <a:pt x="0" y="18"/>
                    </a:lnTo>
                    <a:lnTo>
                      <a:pt x="6" y="12"/>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36" name="Freeform 34"/>
              <p:cNvSpPr>
                <a:spLocks/>
              </p:cNvSpPr>
              <p:nvPr/>
            </p:nvSpPr>
            <p:spPr bwMode="hidden">
              <a:xfrm>
                <a:off x="534" y="2943"/>
                <a:ext cx="30" cy="78"/>
              </a:xfrm>
              <a:custGeom>
                <a:avLst/>
                <a:gdLst/>
                <a:ahLst/>
                <a:cxnLst>
                  <a:cxn ang="0">
                    <a:pos x="24" y="6"/>
                  </a:cxn>
                  <a:cxn ang="0">
                    <a:pos x="18" y="24"/>
                  </a:cxn>
                  <a:cxn ang="0">
                    <a:pos x="0" y="18"/>
                  </a:cxn>
                  <a:cxn ang="0">
                    <a:pos x="12" y="30"/>
                  </a:cxn>
                  <a:cxn ang="0">
                    <a:pos x="6" y="42"/>
                  </a:cxn>
                  <a:cxn ang="0">
                    <a:pos x="18" y="78"/>
                  </a:cxn>
                  <a:cxn ang="0">
                    <a:pos x="18" y="24"/>
                  </a:cxn>
                  <a:cxn ang="0">
                    <a:pos x="24" y="12"/>
                  </a:cxn>
                  <a:cxn ang="0">
                    <a:pos x="30" y="6"/>
                  </a:cxn>
                  <a:cxn ang="0">
                    <a:pos x="30" y="6"/>
                  </a:cxn>
                  <a:cxn ang="0">
                    <a:pos x="12" y="0"/>
                  </a:cxn>
                  <a:cxn ang="0">
                    <a:pos x="24" y="6"/>
                  </a:cxn>
                  <a:cxn ang="0">
                    <a:pos x="24" y="6"/>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30" y="6"/>
                    </a:lnTo>
                    <a:lnTo>
                      <a:pt x="12" y="0"/>
                    </a:lnTo>
                    <a:lnTo>
                      <a:pt x="24" y="6"/>
                    </a:lnTo>
                    <a:lnTo>
                      <a:pt x="24"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37" name="Freeform 35"/>
              <p:cNvSpPr>
                <a:spLocks/>
              </p:cNvSpPr>
              <p:nvPr/>
            </p:nvSpPr>
            <p:spPr bwMode="hidden">
              <a:xfrm>
                <a:off x="540" y="3039"/>
                <a:ext cx="24" cy="24"/>
              </a:xfrm>
              <a:custGeom>
                <a:avLst/>
                <a:gdLst/>
                <a:ahLst/>
                <a:cxnLst>
                  <a:cxn ang="0">
                    <a:pos x="6" y="0"/>
                  </a:cxn>
                  <a:cxn ang="0">
                    <a:pos x="0" y="0"/>
                  </a:cxn>
                  <a:cxn ang="0">
                    <a:pos x="6" y="0"/>
                  </a:cxn>
                  <a:cxn ang="0">
                    <a:pos x="12" y="6"/>
                  </a:cxn>
                  <a:cxn ang="0">
                    <a:pos x="24" y="24"/>
                  </a:cxn>
                  <a:cxn ang="0">
                    <a:pos x="24" y="18"/>
                  </a:cxn>
                  <a:cxn ang="0">
                    <a:pos x="18" y="6"/>
                  </a:cxn>
                  <a:cxn ang="0">
                    <a:pos x="12" y="0"/>
                  </a:cxn>
                  <a:cxn ang="0">
                    <a:pos x="6" y="0"/>
                  </a:cxn>
                  <a:cxn ang="0">
                    <a:pos x="6" y="0"/>
                  </a:cxn>
                  <a:cxn ang="0">
                    <a:pos x="6" y="0"/>
                  </a:cxn>
                </a:cxnLst>
                <a:rect l="0" t="0" r="r" b="b"/>
                <a:pathLst>
                  <a:path w="24" h="24">
                    <a:moveTo>
                      <a:pt x="6" y="0"/>
                    </a:moveTo>
                    <a:lnTo>
                      <a:pt x="0" y="0"/>
                    </a:lnTo>
                    <a:lnTo>
                      <a:pt x="6" y="0"/>
                    </a:lnTo>
                    <a:lnTo>
                      <a:pt x="12" y="6"/>
                    </a:lnTo>
                    <a:lnTo>
                      <a:pt x="24" y="24"/>
                    </a:lnTo>
                    <a:lnTo>
                      <a:pt x="24" y="18"/>
                    </a:lnTo>
                    <a:lnTo>
                      <a:pt x="18" y="6"/>
                    </a:lnTo>
                    <a:lnTo>
                      <a:pt x="12" y="0"/>
                    </a:lnTo>
                    <a:lnTo>
                      <a:pt x="6" y="0"/>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38" name="Freeform 36"/>
              <p:cNvSpPr>
                <a:spLocks/>
              </p:cNvSpPr>
              <p:nvPr/>
            </p:nvSpPr>
            <p:spPr bwMode="hidden">
              <a:xfrm>
                <a:off x="801" y="2681"/>
                <a:ext cx="215" cy="216"/>
              </a:xfrm>
              <a:custGeom>
                <a:avLst/>
                <a:gdLst/>
                <a:ahLst/>
                <a:cxnLst>
                  <a:cxn ang="0">
                    <a:pos x="215" y="0"/>
                  </a:cxn>
                  <a:cxn ang="0">
                    <a:pos x="147" y="36"/>
                  </a:cxn>
                  <a:cxn ang="0">
                    <a:pos x="132" y="49"/>
                  </a:cxn>
                  <a:cxn ang="0">
                    <a:pos x="104" y="79"/>
                  </a:cxn>
                  <a:cxn ang="0">
                    <a:pos x="87" y="114"/>
                  </a:cxn>
                  <a:cxn ang="0">
                    <a:pos x="48" y="156"/>
                  </a:cxn>
                  <a:cxn ang="0">
                    <a:pos x="42" y="166"/>
                  </a:cxn>
                  <a:cxn ang="0">
                    <a:pos x="29" y="177"/>
                  </a:cxn>
                  <a:cxn ang="0">
                    <a:pos x="0" y="208"/>
                  </a:cxn>
                  <a:cxn ang="0">
                    <a:pos x="48" y="216"/>
                  </a:cxn>
                  <a:cxn ang="0">
                    <a:pos x="215" y="0"/>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chemeClr val="bg2"/>
              </a:solidFill>
              <a:ln w="9525">
                <a:noFill/>
                <a:round/>
                <a:headEnd/>
                <a:tailEnd/>
              </a:ln>
              <a:effectLst/>
            </p:spPr>
            <p:txBody>
              <a:bodyPr/>
              <a:lstStyle/>
              <a:p>
                <a:pPr>
                  <a:defRPr/>
                </a:pPr>
                <a:endParaRPr lang="el-GR"/>
              </a:p>
            </p:txBody>
          </p:sp>
          <p:sp>
            <p:nvSpPr>
              <p:cNvPr id="39" name="Freeform 37"/>
              <p:cNvSpPr>
                <a:spLocks/>
              </p:cNvSpPr>
              <p:nvPr/>
            </p:nvSpPr>
            <p:spPr bwMode="hidden">
              <a:xfrm>
                <a:off x="536" y="2710"/>
                <a:ext cx="212" cy="179"/>
              </a:xfrm>
              <a:custGeom>
                <a:avLst/>
                <a:gdLst/>
                <a:ahLst/>
                <a:cxnLst>
                  <a:cxn ang="0">
                    <a:pos x="212" y="0"/>
                  </a:cxn>
                  <a:cxn ang="0">
                    <a:pos x="144" y="36"/>
                  </a:cxn>
                  <a:cxn ang="0">
                    <a:pos x="0" y="179"/>
                  </a:cxn>
                  <a:cxn ang="0">
                    <a:pos x="177" y="85"/>
                  </a:cxn>
                  <a:cxn ang="0">
                    <a:pos x="212" y="0"/>
                  </a:cxn>
                </a:cxnLst>
                <a:rect l="0" t="0" r="r" b="b"/>
                <a:pathLst>
                  <a:path w="212" h="179">
                    <a:moveTo>
                      <a:pt x="212" y="0"/>
                    </a:moveTo>
                    <a:lnTo>
                      <a:pt x="144" y="36"/>
                    </a:lnTo>
                    <a:lnTo>
                      <a:pt x="0" y="179"/>
                    </a:lnTo>
                    <a:lnTo>
                      <a:pt x="177" y="85"/>
                    </a:lnTo>
                    <a:lnTo>
                      <a:pt x="212" y="0"/>
                    </a:lnTo>
                    <a:close/>
                  </a:path>
                </a:pathLst>
              </a:custGeom>
              <a:solidFill>
                <a:schemeClr val="bg2"/>
              </a:solidFill>
              <a:ln w="9525">
                <a:noFill/>
                <a:round/>
                <a:headEnd/>
                <a:tailEnd/>
              </a:ln>
              <a:effectLst/>
            </p:spPr>
            <p:txBody>
              <a:bodyPr/>
              <a:lstStyle/>
              <a:p>
                <a:pPr>
                  <a:defRPr/>
                </a:pPr>
                <a:endParaRPr lang="el-GR"/>
              </a:p>
            </p:txBody>
          </p:sp>
          <p:sp>
            <p:nvSpPr>
              <p:cNvPr id="40" name="Freeform 38"/>
              <p:cNvSpPr>
                <a:spLocks/>
              </p:cNvSpPr>
              <p:nvPr/>
            </p:nvSpPr>
            <p:spPr bwMode="hidden">
              <a:xfrm>
                <a:off x="1037" y="2609"/>
                <a:ext cx="64" cy="79"/>
              </a:xfrm>
              <a:custGeom>
                <a:avLst/>
                <a:gdLst/>
                <a:ahLst/>
                <a:cxnLst>
                  <a:cxn ang="0">
                    <a:pos x="0" y="22"/>
                  </a:cxn>
                  <a:cxn ang="0">
                    <a:pos x="64" y="79"/>
                  </a:cxn>
                  <a:cxn ang="0">
                    <a:pos x="60" y="0"/>
                  </a:cxn>
                  <a:cxn ang="0">
                    <a:pos x="0" y="22"/>
                  </a:cxn>
                </a:cxnLst>
                <a:rect l="0" t="0" r="r" b="b"/>
                <a:pathLst>
                  <a:path w="64" h="79">
                    <a:moveTo>
                      <a:pt x="0" y="22"/>
                    </a:moveTo>
                    <a:lnTo>
                      <a:pt x="64" y="79"/>
                    </a:lnTo>
                    <a:lnTo>
                      <a:pt x="60" y="0"/>
                    </a:lnTo>
                    <a:lnTo>
                      <a:pt x="0" y="22"/>
                    </a:lnTo>
                    <a:close/>
                  </a:path>
                </a:pathLst>
              </a:custGeom>
              <a:solidFill>
                <a:schemeClr val="bg2"/>
              </a:solidFill>
              <a:ln w="9525">
                <a:noFill/>
                <a:round/>
                <a:headEnd/>
                <a:tailEnd/>
              </a:ln>
              <a:effectLst/>
            </p:spPr>
            <p:txBody>
              <a:bodyPr/>
              <a:lstStyle/>
              <a:p>
                <a:pPr>
                  <a:defRPr/>
                </a:pPr>
                <a:endParaRPr lang="el-GR"/>
              </a:p>
            </p:txBody>
          </p:sp>
          <p:sp>
            <p:nvSpPr>
              <p:cNvPr id="41" name="Freeform 39"/>
              <p:cNvSpPr>
                <a:spLocks/>
              </p:cNvSpPr>
              <p:nvPr userDrawn="1"/>
            </p:nvSpPr>
            <p:spPr bwMode="hidden">
              <a:xfrm>
                <a:off x="867" y="2471"/>
                <a:ext cx="137" cy="207"/>
              </a:xfrm>
              <a:custGeom>
                <a:avLst/>
                <a:gdLst/>
                <a:ahLst/>
                <a:cxnLst>
                  <a:cxn ang="0">
                    <a:pos x="0" y="0"/>
                  </a:cxn>
                  <a:cxn ang="0">
                    <a:pos x="17" y="87"/>
                  </a:cxn>
                  <a:cxn ang="0">
                    <a:pos x="69" y="154"/>
                  </a:cxn>
                  <a:cxn ang="0">
                    <a:pos x="137" y="207"/>
                  </a:cxn>
                  <a:cxn ang="0">
                    <a:pos x="0" y="0"/>
                  </a:cxn>
                </a:cxnLst>
                <a:rect l="0" t="0" r="r" b="b"/>
                <a:pathLst>
                  <a:path w="137" h="207">
                    <a:moveTo>
                      <a:pt x="0" y="0"/>
                    </a:moveTo>
                    <a:lnTo>
                      <a:pt x="17" y="87"/>
                    </a:lnTo>
                    <a:lnTo>
                      <a:pt x="69" y="154"/>
                    </a:lnTo>
                    <a:lnTo>
                      <a:pt x="137" y="207"/>
                    </a:lnTo>
                    <a:lnTo>
                      <a:pt x="0" y="0"/>
                    </a:lnTo>
                    <a:close/>
                  </a:path>
                </a:pathLst>
              </a:custGeom>
              <a:solidFill>
                <a:schemeClr val="bg2"/>
              </a:solidFill>
              <a:ln w="9525">
                <a:noFill/>
                <a:round/>
                <a:headEnd/>
                <a:tailEnd/>
              </a:ln>
              <a:effectLst/>
            </p:spPr>
            <p:txBody>
              <a:bodyPr/>
              <a:lstStyle/>
              <a:p>
                <a:pPr>
                  <a:defRPr/>
                </a:pPr>
                <a:endParaRPr lang="el-GR"/>
              </a:p>
            </p:txBody>
          </p:sp>
          <p:sp>
            <p:nvSpPr>
              <p:cNvPr id="42" name="Freeform 40"/>
              <p:cNvSpPr>
                <a:spLocks/>
              </p:cNvSpPr>
              <p:nvPr userDrawn="1"/>
            </p:nvSpPr>
            <p:spPr bwMode="hidden">
              <a:xfrm>
                <a:off x="817" y="2507"/>
                <a:ext cx="65" cy="222"/>
              </a:xfrm>
              <a:custGeom>
                <a:avLst/>
                <a:gdLst/>
                <a:ahLst/>
                <a:cxnLst>
                  <a:cxn ang="0">
                    <a:pos x="0" y="222"/>
                  </a:cxn>
                  <a:cxn ang="0">
                    <a:pos x="40" y="142"/>
                  </a:cxn>
                  <a:cxn ang="0">
                    <a:pos x="65" y="72"/>
                  </a:cxn>
                  <a:cxn ang="0">
                    <a:pos x="7" y="0"/>
                  </a:cxn>
                  <a:cxn ang="0">
                    <a:pos x="0" y="222"/>
                  </a:cxn>
                </a:cxnLst>
                <a:rect l="0" t="0" r="r" b="b"/>
                <a:pathLst>
                  <a:path w="65" h="222">
                    <a:moveTo>
                      <a:pt x="0" y="222"/>
                    </a:moveTo>
                    <a:lnTo>
                      <a:pt x="40" y="142"/>
                    </a:lnTo>
                    <a:lnTo>
                      <a:pt x="65" y="72"/>
                    </a:lnTo>
                    <a:lnTo>
                      <a:pt x="7" y="0"/>
                    </a:lnTo>
                    <a:lnTo>
                      <a:pt x="0" y="222"/>
                    </a:lnTo>
                    <a:close/>
                  </a:path>
                </a:pathLst>
              </a:custGeom>
              <a:solidFill>
                <a:schemeClr val="bg2"/>
              </a:solidFill>
              <a:ln w="9525">
                <a:noFill/>
                <a:round/>
                <a:headEnd/>
                <a:tailEnd/>
              </a:ln>
              <a:effectLst/>
            </p:spPr>
            <p:txBody>
              <a:bodyPr/>
              <a:lstStyle/>
              <a:p>
                <a:pPr>
                  <a:defRPr/>
                </a:pPr>
                <a:endParaRPr lang="el-GR"/>
              </a:p>
            </p:txBody>
          </p:sp>
        </p:grpSp>
      </p:grpSp>
      <p:sp>
        <p:nvSpPr>
          <p:cNvPr id="11305" name="Rectangle 41"/>
          <p:cNvSpPr>
            <a:spLocks noGrp="1" noChangeArrowheads="1"/>
          </p:cNvSpPr>
          <p:nvPr>
            <p:ph type="ctrTitle"/>
          </p:nvPr>
        </p:nvSpPr>
        <p:spPr>
          <a:xfrm>
            <a:off x="685800" y="1447800"/>
            <a:ext cx="7772400" cy="1470025"/>
          </a:xfrm>
        </p:spPr>
        <p:txBody>
          <a:bodyPr/>
          <a:lstStyle>
            <a:lvl1pPr>
              <a:defRPr/>
            </a:lvl1pPr>
          </a:lstStyle>
          <a:p>
            <a:r>
              <a:rPr lang="el-GR"/>
              <a:t>Κάντε κλικ για επεξεργασία του τίτλου</a:t>
            </a:r>
          </a:p>
        </p:txBody>
      </p:sp>
      <p:sp>
        <p:nvSpPr>
          <p:cNvPr id="11306" name="Rectangle 42"/>
          <p:cNvSpPr>
            <a:spLocks noGrp="1" noChangeArrowheads="1"/>
          </p:cNvSpPr>
          <p:nvPr>
            <p:ph type="subTitle" idx="1"/>
          </p:nvPr>
        </p:nvSpPr>
        <p:spPr>
          <a:xfrm>
            <a:off x="1371600" y="3203575"/>
            <a:ext cx="6400800" cy="1752600"/>
          </a:xfrm>
        </p:spPr>
        <p:txBody>
          <a:bodyPr/>
          <a:lstStyle>
            <a:lvl1pPr marL="0" indent="0" algn="ctr">
              <a:buFont typeface="Wingdings" pitchFamily="2" charset="2"/>
              <a:buNone/>
              <a:defRPr/>
            </a:lvl1pPr>
          </a:lstStyle>
          <a:p>
            <a:r>
              <a:rPr lang="el-GR"/>
              <a:t>Κάντε κλικ για να επεξεργαστείτε τον υπότιτλο του υποδείγματος</a:t>
            </a:r>
          </a:p>
        </p:txBody>
      </p:sp>
      <p:sp>
        <p:nvSpPr>
          <p:cNvPr id="43" name="Rectangle 43"/>
          <p:cNvSpPr>
            <a:spLocks noGrp="1" noChangeArrowheads="1"/>
          </p:cNvSpPr>
          <p:nvPr>
            <p:ph type="dt" sz="half" idx="10"/>
          </p:nvPr>
        </p:nvSpPr>
        <p:spPr>
          <a:xfrm>
            <a:off x="457200" y="6245225"/>
            <a:ext cx="2133600" cy="476250"/>
          </a:xfrm>
        </p:spPr>
        <p:txBody>
          <a:bodyPr/>
          <a:lstStyle>
            <a:lvl1pPr>
              <a:defRPr/>
            </a:lvl1pPr>
          </a:lstStyle>
          <a:p>
            <a:pPr>
              <a:defRPr/>
            </a:pPr>
            <a:endParaRPr lang="el-GR"/>
          </a:p>
        </p:txBody>
      </p:sp>
      <p:sp>
        <p:nvSpPr>
          <p:cNvPr id="44" name="Rectangle 44"/>
          <p:cNvSpPr>
            <a:spLocks noGrp="1" noChangeArrowheads="1"/>
          </p:cNvSpPr>
          <p:nvPr>
            <p:ph type="ftr" sz="quarter" idx="11"/>
          </p:nvPr>
        </p:nvSpPr>
        <p:spPr>
          <a:xfrm>
            <a:off x="3124200" y="6245225"/>
            <a:ext cx="2895600" cy="476250"/>
          </a:xfrm>
        </p:spPr>
        <p:txBody>
          <a:bodyPr/>
          <a:lstStyle>
            <a:lvl1pPr>
              <a:defRPr/>
            </a:lvl1pPr>
          </a:lstStyle>
          <a:p>
            <a:pPr>
              <a:defRPr/>
            </a:pPr>
            <a:endParaRPr lang="el-GR"/>
          </a:p>
        </p:txBody>
      </p:sp>
      <p:sp>
        <p:nvSpPr>
          <p:cNvPr id="45" name="Rectangle 45"/>
          <p:cNvSpPr>
            <a:spLocks noGrp="1" noChangeArrowheads="1"/>
          </p:cNvSpPr>
          <p:nvPr>
            <p:ph type="sldNum" sz="quarter" idx="12"/>
          </p:nvPr>
        </p:nvSpPr>
        <p:spPr>
          <a:xfrm>
            <a:off x="6553200" y="6245225"/>
            <a:ext cx="2133600" cy="476250"/>
          </a:xfrm>
        </p:spPr>
        <p:txBody>
          <a:bodyPr/>
          <a:lstStyle>
            <a:lvl1pPr>
              <a:defRPr/>
            </a:lvl1pPr>
          </a:lstStyle>
          <a:p>
            <a:pPr>
              <a:defRPr/>
            </a:pPr>
            <a:fld id="{222AF114-DD31-43D6-BCB4-57955E9CA25F}" type="slidenum">
              <a:rPr lang="el-GR"/>
              <a:pPr>
                <a:defRPr/>
              </a:pPr>
              <a:t>‹#›</a:t>
            </a:fld>
            <a:endParaRPr lang="el-GR"/>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Rectangle 43"/>
          <p:cNvSpPr>
            <a:spLocks noGrp="1" noChangeArrowheads="1"/>
          </p:cNvSpPr>
          <p:nvPr>
            <p:ph type="dt" sz="half" idx="10"/>
          </p:nvPr>
        </p:nvSpPr>
        <p:spPr/>
        <p:txBody>
          <a:bodyPr/>
          <a:lstStyle>
            <a:lvl1pPr>
              <a:defRPr/>
            </a:lvl1pPr>
          </a:lstStyle>
          <a:p>
            <a:pPr>
              <a:defRPr/>
            </a:pPr>
            <a:endParaRPr lang="el-GR"/>
          </a:p>
        </p:txBody>
      </p:sp>
      <p:sp>
        <p:nvSpPr>
          <p:cNvPr id="5" name="Rectangle 44"/>
          <p:cNvSpPr>
            <a:spLocks noGrp="1" noChangeArrowheads="1"/>
          </p:cNvSpPr>
          <p:nvPr>
            <p:ph type="ftr" sz="quarter" idx="11"/>
          </p:nvPr>
        </p:nvSpPr>
        <p:spPr/>
        <p:txBody>
          <a:bodyPr/>
          <a:lstStyle>
            <a:lvl1pPr>
              <a:defRPr/>
            </a:lvl1pPr>
          </a:lstStyle>
          <a:p>
            <a:pPr>
              <a:defRPr/>
            </a:pPr>
            <a:endParaRPr lang="el-GR"/>
          </a:p>
        </p:txBody>
      </p:sp>
      <p:sp>
        <p:nvSpPr>
          <p:cNvPr id="6" name="Rectangle 45"/>
          <p:cNvSpPr>
            <a:spLocks noGrp="1" noChangeArrowheads="1"/>
          </p:cNvSpPr>
          <p:nvPr>
            <p:ph type="sldNum" sz="quarter" idx="12"/>
          </p:nvPr>
        </p:nvSpPr>
        <p:spPr/>
        <p:txBody>
          <a:bodyPr/>
          <a:lstStyle>
            <a:lvl1pPr>
              <a:defRPr/>
            </a:lvl1pPr>
          </a:lstStyle>
          <a:p>
            <a:pPr>
              <a:defRPr/>
            </a:pPr>
            <a:fld id="{307A1D83-FA43-40BD-B5DF-C6E0ADFEB603}" type="slidenum">
              <a:rPr lang="el-GR"/>
              <a:pPr>
                <a:defRPr/>
              </a:pPr>
              <a:t>‹#›</a:t>
            </a:fld>
            <a:endParaRPr lang="el-GR"/>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158750"/>
            <a:ext cx="2057400" cy="597217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158750"/>
            <a:ext cx="6019800" cy="597217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Rectangle 43"/>
          <p:cNvSpPr>
            <a:spLocks noGrp="1" noChangeArrowheads="1"/>
          </p:cNvSpPr>
          <p:nvPr>
            <p:ph type="dt" sz="half" idx="10"/>
          </p:nvPr>
        </p:nvSpPr>
        <p:spPr/>
        <p:txBody>
          <a:bodyPr/>
          <a:lstStyle>
            <a:lvl1pPr>
              <a:defRPr/>
            </a:lvl1pPr>
          </a:lstStyle>
          <a:p>
            <a:pPr>
              <a:defRPr/>
            </a:pPr>
            <a:endParaRPr lang="el-GR"/>
          </a:p>
        </p:txBody>
      </p:sp>
      <p:sp>
        <p:nvSpPr>
          <p:cNvPr id="5" name="Rectangle 44"/>
          <p:cNvSpPr>
            <a:spLocks noGrp="1" noChangeArrowheads="1"/>
          </p:cNvSpPr>
          <p:nvPr>
            <p:ph type="ftr" sz="quarter" idx="11"/>
          </p:nvPr>
        </p:nvSpPr>
        <p:spPr/>
        <p:txBody>
          <a:bodyPr/>
          <a:lstStyle>
            <a:lvl1pPr>
              <a:defRPr/>
            </a:lvl1pPr>
          </a:lstStyle>
          <a:p>
            <a:pPr>
              <a:defRPr/>
            </a:pPr>
            <a:endParaRPr lang="el-GR"/>
          </a:p>
        </p:txBody>
      </p:sp>
      <p:sp>
        <p:nvSpPr>
          <p:cNvPr id="6" name="Rectangle 45"/>
          <p:cNvSpPr>
            <a:spLocks noGrp="1" noChangeArrowheads="1"/>
          </p:cNvSpPr>
          <p:nvPr>
            <p:ph type="sldNum" sz="quarter" idx="12"/>
          </p:nvPr>
        </p:nvSpPr>
        <p:spPr/>
        <p:txBody>
          <a:bodyPr/>
          <a:lstStyle>
            <a:lvl1pPr>
              <a:defRPr/>
            </a:lvl1pPr>
          </a:lstStyle>
          <a:p>
            <a:pPr>
              <a:defRPr/>
            </a:pPr>
            <a:fld id="{0541DD55-A7EC-42E1-A777-0842A80F1DF2}" type="slidenum">
              <a:rPr lang="el-GR"/>
              <a:pPr>
                <a:defRPr/>
              </a:pPr>
              <a:t>‹#›</a:t>
            </a:fld>
            <a:endParaRPr lang="el-GR"/>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Rectangle 43"/>
          <p:cNvSpPr>
            <a:spLocks noGrp="1" noChangeArrowheads="1"/>
          </p:cNvSpPr>
          <p:nvPr>
            <p:ph type="dt" sz="half" idx="10"/>
          </p:nvPr>
        </p:nvSpPr>
        <p:spPr/>
        <p:txBody>
          <a:bodyPr/>
          <a:lstStyle>
            <a:lvl1pPr>
              <a:defRPr/>
            </a:lvl1pPr>
          </a:lstStyle>
          <a:p>
            <a:pPr>
              <a:defRPr/>
            </a:pPr>
            <a:endParaRPr lang="el-GR"/>
          </a:p>
        </p:txBody>
      </p:sp>
      <p:sp>
        <p:nvSpPr>
          <p:cNvPr id="5" name="Rectangle 44"/>
          <p:cNvSpPr>
            <a:spLocks noGrp="1" noChangeArrowheads="1"/>
          </p:cNvSpPr>
          <p:nvPr>
            <p:ph type="ftr" sz="quarter" idx="11"/>
          </p:nvPr>
        </p:nvSpPr>
        <p:spPr/>
        <p:txBody>
          <a:bodyPr/>
          <a:lstStyle>
            <a:lvl1pPr>
              <a:defRPr/>
            </a:lvl1pPr>
          </a:lstStyle>
          <a:p>
            <a:pPr>
              <a:defRPr/>
            </a:pPr>
            <a:endParaRPr lang="el-GR"/>
          </a:p>
        </p:txBody>
      </p:sp>
      <p:sp>
        <p:nvSpPr>
          <p:cNvPr id="6" name="Rectangle 45"/>
          <p:cNvSpPr>
            <a:spLocks noGrp="1" noChangeArrowheads="1"/>
          </p:cNvSpPr>
          <p:nvPr>
            <p:ph type="sldNum" sz="quarter" idx="12"/>
          </p:nvPr>
        </p:nvSpPr>
        <p:spPr/>
        <p:txBody>
          <a:bodyPr/>
          <a:lstStyle>
            <a:lvl1pPr>
              <a:defRPr/>
            </a:lvl1pPr>
          </a:lstStyle>
          <a:p>
            <a:pPr>
              <a:defRPr/>
            </a:pPr>
            <a:fld id="{9DF449AD-589D-4E6B-A7A4-0FC2C3E38E4B}" type="slidenum">
              <a:rPr lang="el-GR"/>
              <a:pPr>
                <a:defRPr/>
              </a:pPr>
              <a:t>‹#›</a:t>
            </a:fld>
            <a:endParaRPr lang="el-GR"/>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l-GR" smtClean="0"/>
              <a:t>Kλικ για επεξεργασία των στυλ του υποδείγματος</a:t>
            </a:r>
          </a:p>
        </p:txBody>
      </p:sp>
      <p:sp>
        <p:nvSpPr>
          <p:cNvPr id="4" name="Rectangle 43"/>
          <p:cNvSpPr>
            <a:spLocks noGrp="1" noChangeArrowheads="1"/>
          </p:cNvSpPr>
          <p:nvPr>
            <p:ph type="dt" sz="half" idx="10"/>
          </p:nvPr>
        </p:nvSpPr>
        <p:spPr/>
        <p:txBody>
          <a:bodyPr/>
          <a:lstStyle>
            <a:lvl1pPr>
              <a:defRPr/>
            </a:lvl1pPr>
          </a:lstStyle>
          <a:p>
            <a:pPr>
              <a:defRPr/>
            </a:pPr>
            <a:endParaRPr lang="el-GR"/>
          </a:p>
        </p:txBody>
      </p:sp>
      <p:sp>
        <p:nvSpPr>
          <p:cNvPr id="5" name="Rectangle 44"/>
          <p:cNvSpPr>
            <a:spLocks noGrp="1" noChangeArrowheads="1"/>
          </p:cNvSpPr>
          <p:nvPr>
            <p:ph type="ftr" sz="quarter" idx="11"/>
          </p:nvPr>
        </p:nvSpPr>
        <p:spPr/>
        <p:txBody>
          <a:bodyPr/>
          <a:lstStyle>
            <a:lvl1pPr>
              <a:defRPr/>
            </a:lvl1pPr>
          </a:lstStyle>
          <a:p>
            <a:pPr>
              <a:defRPr/>
            </a:pPr>
            <a:endParaRPr lang="el-GR"/>
          </a:p>
        </p:txBody>
      </p:sp>
      <p:sp>
        <p:nvSpPr>
          <p:cNvPr id="6" name="Rectangle 45"/>
          <p:cNvSpPr>
            <a:spLocks noGrp="1" noChangeArrowheads="1"/>
          </p:cNvSpPr>
          <p:nvPr>
            <p:ph type="sldNum" sz="quarter" idx="12"/>
          </p:nvPr>
        </p:nvSpPr>
        <p:spPr/>
        <p:txBody>
          <a:bodyPr/>
          <a:lstStyle>
            <a:lvl1pPr>
              <a:defRPr/>
            </a:lvl1pPr>
          </a:lstStyle>
          <a:p>
            <a:pPr>
              <a:defRPr/>
            </a:pPr>
            <a:fld id="{E61E18C3-2F85-4BB2-A316-D5DF5D363C29}" type="slidenum">
              <a:rPr lang="el-GR"/>
              <a:pPr>
                <a:defRPr/>
              </a:pPr>
              <a:t>‹#›</a:t>
            </a:fld>
            <a:endParaRPr lang="el-GR"/>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Rectangle 43"/>
          <p:cNvSpPr>
            <a:spLocks noGrp="1" noChangeArrowheads="1"/>
          </p:cNvSpPr>
          <p:nvPr>
            <p:ph type="dt" sz="half" idx="10"/>
          </p:nvPr>
        </p:nvSpPr>
        <p:spPr/>
        <p:txBody>
          <a:bodyPr/>
          <a:lstStyle>
            <a:lvl1pPr>
              <a:defRPr/>
            </a:lvl1pPr>
          </a:lstStyle>
          <a:p>
            <a:pPr>
              <a:defRPr/>
            </a:pPr>
            <a:endParaRPr lang="el-GR"/>
          </a:p>
        </p:txBody>
      </p:sp>
      <p:sp>
        <p:nvSpPr>
          <p:cNvPr id="6" name="Rectangle 44"/>
          <p:cNvSpPr>
            <a:spLocks noGrp="1" noChangeArrowheads="1"/>
          </p:cNvSpPr>
          <p:nvPr>
            <p:ph type="ftr" sz="quarter" idx="11"/>
          </p:nvPr>
        </p:nvSpPr>
        <p:spPr/>
        <p:txBody>
          <a:bodyPr/>
          <a:lstStyle>
            <a:lvl1pPr>
              <a:defRPr/>
            </a:lvl1pPr>
          </a:lstStyle>
          <a:p>
            <a:pPr>
              <a:defRPr/>
            </a:pPr>
            <a:endParaRPr lang="el-GR"/>
          </a:p>
        </p:txBody>
      </p:sp>
      <p:sp>
        <p:nvSpPr>
          <p:cNvPr id="7" name="Rectangle 45"/>
          <p:cNvSpPr>
            <a:spLocks noGrp="1" noChangeArrowheads="1"/>
          </p:cNvSpPr>
          <p:nvPr>
            <p:ph type="sldNum" sz="quarter" idx="12"/>
          </p:nvPr>
        </p:nvSpPr>
        <p:spPr/>
        <p:txBody>
          <a:bodyPr/>
          <a:lstStyle>
            <a:lvl1pPr>
              <a:defRPr/>
            </a:lvl1pPr>
          </a:lstStyle>
          <a:p>
            <a:pPr>
              <a:defRPr/>
            </a:pPr>
            <a:fld id="{0AD8D838-5912-44B8-AC86-5EB3B9D56318}" type="slidenum">
              <a:rPr lang="el-GR"/>
              <a:pPr>
                <a:defRPr/>
              </a:pPr>
              <a:t>‹#›</a:t>
            </a:fld>
            <a:endParaRPr lang="el-GR"/>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1143000"/>
          </a:xfrm>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Rectangle 43"/>
          <p:cNvSpPr>
            <a:spLocks noGrp="1" noChangeArrowheads="1"/>
          </p:cNvSpPr>
          <p:nvPr>
            <p:ph type="dt" sz="half" idx="10"/>
          </p:nvPr>
        </p:nvSpPr>
        <p:spPr/>
        <p:txBody>
          <a:bodyPr/>
          <a:lstStyle>
            <a:lvl1pPr>
              <a:defRPr/>
            </a:lvl1pPr>
          </a:lstStyle>
          <a:p>
            <a:pPr>
              <a:defRPr/>
            </a:pPr>
            <a:endParaRPr lang="el-GR"/>
          </a:p>
        </p:txBody>
      </p:sp>
      <p:sp>
        <p:nvSpPr>
          <p:cNvPr id="8" name="Rectangle 44"/>
          <p:cNvSpPr>
            <a:spLocks noGrp="1" noChangeArrowheads="1"/>
          </p:cNvSpPr>
          <p:nvPr>
            <p:ph type="ftr" sz="quarter" idx="11"/>
          </p:nvPr>
        </p:nvSpPr>
        <p:spPr/>
        <p:txBody>
          <a:bodyPr/>
          <a:lstStyle>
            <a:lvl1pPr>
              <a:defRPr/>
            </a:lvl1pPr>
          </a:lstStyle>
          <a:p>
            <a:pPr>
              <a:defRPr/>
            </a:pPr>
            <a:endParaRPr lang="el-GR"/>
          </a:p>
        </p:txBody>
      </p:sp>
      <p:sp>
        <p:nvSpPr>
          <p:cNvPr id="9" name="Rectangle 45"/>
          <p:cNvSpPr>
            <a:spLocks noGrp="1" noChangeArrowheads="1"/>
          </p:cNvSpPr>
          <p:nvPr>
            <p:ph type="sldNum" sz="quarter" idx="12"/>
          </p:nvPr>
        </p:nvSpPr>
        <p:spPr/>
        <p:txBody>
          <a:bodyPr/>
          <a:lstStyle>
            <a:lvl1pPr>
              <a:defRPr/>
            </a:lvl1pPr>
          </a:lstStyle>
          <a:p>
            <a:pPr>
              <a:defRPr/>
            </a:pPr>
            <a:fld id="{B3C921FF-7569-455F-83B7-7D0B0785C636}" type="slidenum">
              <a:rPr lang="el-GR"/>
              <a:pPr>
                <a:defRPr/>
              </a:pPr>
              <a:t>‹#›</a:t>
            </a:fld>
            <a:endParaRPr lang="el-GR"/>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Rectangle 43"/>
          <p:cNvSpPr>
            <a:spLocks noGrp="1" noChangeArrowheads="1"/>
          </p:cNvSpPr>
          <p:nvPr>
            <p:ph type="dt" sz="half" idx="10"/>
          </p:nvPr>
        </p:nvSpPr>
        <p:spPr/>
        <p:txBody>
          <a:bodyPr/>
          <a:lstStyle>
            <a:lvl1pPr>
              <a:defRPr/>
            </a:lvl1pPr>
          </a:lstStyle>
          <a:p>
            <a:pPr>
              <a:defRPr/>
            </a:pPr>
            <a:endParaRPr lang="el-GR"/>
          </a:p>
        </p:txBody>
      </p:sp>
      <p:sp>
        <p:nvSpPr>
          <p:cNvPr id="4" name="Rectangle 44"/>
          <p:cNvSpPr>
            <a:spLocks noGrp="1" noChangeArrowheads="1"/>
          </p:cNvSpPr>
          <p:nvPr>
            <p:ph type="ftr" sz="quarter" idx="11"/>
          </p:nvPr>
        </p:nvSpPr>
        <p:spPr/>
        <p:txBody>
          <a:bodyPr/>
          <a:lstStyle>
            <a:lvl1pPr>
              <a:defRPr/>
            </a:lvl1pPr>
          </a:lstStyle>
          <a:p>
            <a:pPr>
              <a:defRPr/>
            </a:pPr>
            <a:endParaRPr lang="el-GR"/>
          </a:p>
        </p:txBody>
      </p:sp>
      <p:sp>
        <p:nvSpPr>
          <p:cNvPr id="5" name="Rectangle 45"/>
          <p:cNvSpPr>
            <a:spLocks noGrp="1" noChangeArrowheads="1"/>
          </p:cNvSpPr>
          <p:nvPr>
            <p:ph type="sldNum" sz="quarter" idx="12"/>
          </p:nvPr>
        </p:nvSpPr>
        <p:spPr/>
        <p:txBody>
          <a:bodyPr/>
          <a:lstStyle>
            <a:lvl1pPr>
              <a:defRPr/>
            </a:lvl1pPr>
          </a:lstStyle>
          <a:p>
            <a:pPr>
              <a:defRPr/>
            </a:pPr>
            <a:fld id="{ADEE6E29-7F0C-4CD9-8A3E-C56F1673C0A2}" type="slidenum">
              <a:rPr lang="el-GR"/>
              <a:pPr>
                <a:defRPr/>
              </a:pPr>
              <a:t>‹#›</a:t>
            </a:fld>
            <a:endParaRPr lang="el-GR"/>
          </a:p>
        </p:txBody>
      </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2" name="Rectangle 43"/>
          <p:cNvSpPr>
            <a:spLocks noGrp="1" noChangeArrowheads="1"/>
          </p:cNvSpPr>
          <p:nvPr>
            <p:ph type="dt" sz="half" idx="10"/>
          </p:nvPr>
        </p:nvSpPr>
        <p:spPr/>
        <p:txBody>
          <a:bodyPr/>
          <a:lstStyle>
            <a:lvl1pPr>
              <a:defRPr/>
            </a:lvl1pPr>
          </a:lstStyle>
          <a:p>
            <a:pPr>
              <a:defRPr/>
            </a:pPr>
            <a:endParaRPr lang="el-GR"/>
          </a:p>
        </p:txBody>
      </p:sp>
      <p:sp>
        <p:nvSpPr>
          <p:cNvPr id="3" name="Rectangle 44"/>
          <p:cNvSpPr>
            <a:spLocks noGrp="1" noChangeArrowheads="1"/>
          </p:cNvSpPr>
          <p:nvPr>
            <p:ph type="ftr" sz="quarter" idx="11"/>
          </p:nvPr>
        </p:nvSpPr>
        <p:spPr/>
        <p:txBody>
          <a:bodyPr/>
          <a:lstStyle>
            <a:lvl1pPr>
              <a:defRPr/>
            </a:lvl1pPr>
          </a:lstStyle>
          <a:p>
            <a:pPr>
              <a:defRPr/>
            </a:pPr>
            <a:endParaRPr lang="el-GR"/>
          </a:p>
        </p:txBody>
      </p:sp>
      <p:sp>
        <p:nvSpPr>
          <p:cNvPr id="4" name="Rectangle 45"/>
          <p:cNvSpPr>
            <a:spLocks noGrp="1" noChangeArrowheads="1"/>
          </p:cNvSpPr>
          <p:nvPr>
            <p:ph type="sldNum" sz="quarter" idx="12"/>
          </p:nvPr>
        </p:nvSpPr>
        <p:spPr/>
        <p:txBody>
          <a:bodyPr/>
          <a:lstStyle>
            <a:lvl1pPr>
              <a:defRPr/>
            </a:lvl1pPr>
          </a:lstStyle>
          <a:p>
            <a:pPr>
              <a:defRPr/>
            </a:pPr>
            <a:fld id="{E14E926D-E3DD-4B3A-9184-8BCB9B4A4CE9}" type="slidenum">
              <a:rPr lang="el-GR"/>
              <a:pPr>
                <a:defRPr/>
              </a:pPr>
              <a:t>‹#›</a:t>
            </a:fld>
            <a:endParaRPr lang="el-GR"/>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Rectangle 43"/>
          <p:cNvSpPr>
            <a:spLocks noGrp="1" noChangeArrowheads="1"/>
          </p:cNvSpPr>
          <p:nvPr>
            <p:ph type="dt" sz="half" idx="10"/>
          </p:nvPr>
        </p:nvSpPr>
        <p:spPr/>
        <p:txBody>
          <a:bodyPr/>
          <a:lstStyle>
            <a:lvl1pPr>
              <a:defRPr/>
            </a:lvl1pPr>
          </a:lstStyle>
          <a:p>
            <a:pPr>
              <a:defRPr/>
            </a:pPr>
            <a:endParaRPr lang="el-GR"/>
          </a:p>
        </p:txBody>
      </p:sp>
      <p:sp>
        <p:nvSpPr>
          <p:cNvPr id="6" name="Rectangle 44"/>
          <p:cNvSpPr>
            <a:spLocks noGrp="1" noChangeArrowheads="1"/>
          </p:cNvSpPr>
          <p:nvPr>
            <p:ph type="ftr" sz="quarter" idx="11"/>
          </p:nvPr>
        </p:nvSpPr>
        <p:spPr/>
        <p:txBody>
          <a:bodyPr/>
          <a:lstStyle>
            <a:lvl1pPr>
              <a:defRPr/>
            </a:lvl1pPr>
          </a:lstStyle>
          <a:p>
            <a:pPr>
              <a:defRPr/>
            </a:pPr>
            <a:endParaRPr lang="el-GR"/>
          </a:p>
        </p:txBody>
      </p:sp>
      <p:sp>
        <p:nvSpPr>
          <p:cNvPr id="7" name="Rectangle 45"/>
          <p:cNvSpPr>
            <a:spLocks noGrp="1" noChangeArrowheads="1"/>
          </p:cNvSpPr>
          <p:nvPr>
            <p:ph type="sldNum" sz="quarter" idx="12"/>
          </p:nvPr>
        </p:nvSpPr>
        <p:spPr/>
        <p:txBody>
          <a:bodyPr/>
          <a:lstStyle>
            <a:lvl1pPr>
              <a:defRPr/>
            </a:lvl1pPr>
          </a:lstStyle>
          <a:p>
            <a:pPr>
              <a:defRPr/>
            </a:pPr>
            <a:fld id="{84DCB1F7-B168-4E44-AB21-9A163486E155}" type="slidenum">
              <a:rPr lang="el-GR"/>
              <a:pPr>
                <a:defRPr/>
              </a:pPr>
              <a:t>‹#›</a:t>
            </a:fld>
            <a:endParaRPr lang="el-GR"/>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smtClean="0"/>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Rectangle 43"/>
          <p:cNvSpPr>
            <a:spLocks noGrp="1" noChangeArrowheads="1"/>
          </p:cNvSpPr>
          <p:nvPr>
            <p:ph type="dt" sz="half" idx="10"/>
          </p:nvPr>
        </p:nvSpPr>
        <p:spPr/>
        <p:txBody>
          <a:bodyPr/>
          <a:lstStyle>
            <a:lvl1pPr>
              <a:defRPr/>
            </a:lvl1pPr>
          </a:lstStyle>
          <a:p>
            <a:pPr>
              <a:defRPr/>
            </a:pPr>
            <a:endParaRPr lang="el-GR"/>
          </a:p>
        </p:txBody>
      </p:sp>
      <p:sp>
        <p:nvSpPr>
          <p:cNvPr id="6" name="Rectangle 44"/>
          <p:cNvSpPr>
            <a:spLocks noGrp="1" noChangeArrowheads="1"/>
          </p:cNvSpPr>
          <p:nvPr>
            <p:ph type="ftr" sz="quarter" idx="11"/>
          </p:nvPr>
        </p:nvSpPr>
        <p:spPr/>
        <p:txBody>
          <a:bodyPr/>
          <a:lstStyle>
            <a:lvl1pPr>
              <a:defRPr/>
            </a:lvl1pPr>
          </a:lstStyle>
          <a:p>
            <a:pPr>
              <a:defRPr/>
            </a:pPr>
            <a:endParaRPr lang="el-GR"/>
          </a:p>
        </p:txBody>
      </p:sp>
      <p:sp>
        <p:nvSpPr>
          <p:cNvPr id="7" name="Rectangle 45"/>
          <p:cNvSpPr>
            <a:spLocks noGrp="1" noChangeArrowheads="1"/>
          </p:cNvSpPr>
          <p:nvPr>
            <p:ph type="sldNum" sz="quarter" idx="12"/>
          </p:nvPr>
        </p:nvSpPr>
        <p:spPr/>
        <p:txBody>
          <a:bodyPr/>
          <a:lstStyle>
            <a:lvl1pPr>
              <a:defRPr/>
            </a:lvl1pPr>
          </a:lstStyle>
          <a:p>
            <a:pPr>
              <a:defRPr/>
            </a:pPr>
            <a:fld id="{AB51BB29-D387-460B-90DB-2FF6B36921B7}" type="slidenum">
              <a:rPr lang="el-GR"/>
              <a:pPr>
                <a:defRPr/>
              </a:pPr>
              <a:t>‹#›</a:t>
            </a:fld>
            <a:endParaRPr lang="el-GR"/>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6B19C"/>
            </a:gs>
            <a:gs pos="30000">
              <a:srgbClr val="D49E6C"/>
            </a:gs>
            <a:gs pos="70000">
              <a:srgbClr val="A65528"/>
            </a:gs>
            <a:gs pos="100000">
              <a:srgbClr val="663012"/>
            </a:gs>
          </a:gsLst>
          <a:lin ang="5400000" scaled="0"/>
          <a:tileRect/>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0825" cy="6851650"/>
            <a:chOff x="0" y="0"/>
            <a:chExt cx="5758" cy="4316"/>
          </a:xfrm>
        </p:grpSpPr>
        <p:sp>
          <p:nvSpPr>
            <p:cNvPr id="10243" name="Freeform 3"/>
            <p:cNvSpPr>
              <a:spLocks/>
            </p:cNvSpPr>
            <p:nvPr/>
          </p:nvSpPr>
          <p:spPr bwMode="hidden">
            <a:xfrm>
              <a:off x="1812" y="2811"/>
              <a:ext cx="3946" cy="1505"/>
            </a:xfrm>
            <a:custGeom>
              <a:avLst/>
              <a:gdLst/>
              <a:ahLst/>
              <a:cxnLst>
                <a:cxn ang="0">
                  <a:pos x="149" y="1505"/>
                </a:cxn>
                <a:cxn ang="0">
                  <a:pos x="687" y="1331"/>
                </a:cxn>
                <a:cxn ang="0">
                  <a:pos x="1213" y="1157"/>
                </a:cxn>
                <a:cxn ang="0">
                  <a:pos x="1728" y="977"/>
                </a:cxn>
                <a:cxn ang="0">
                  <a:pos x="2218" y="792"/>
                </a:cxn>
                <a:cxn ang="0">
                  <a:pos x="2457" y="696"/>
                </a:cxn>
                <a:cxn ang="0">
                  <a:pos x="2690" y="606"/>
                </a:cxn>
                <a:cxn ang="0">
                  <a:pos x="2918" y="510"/>
                </a:cxn>
                <a:cxn ang="0">
                  <a:pos x="3139" y="420"/>
                </a:cxn>
                <a:cxn ang="0">
                  <a:pos x="3348" y="324"/>
                </a:cxn>
                <a:cxn ang="0">
                  <a:pos x="3551" y="234"/>
                </a:cxn>
                <a:cxn ang="0">
                  <a:pos x="3749" y="138"/>
                </a:cxn>
                <a:cxn ang="0">
                  <a:pos x="3934" y="48"/>
                </a:cxn>
                <a:cxn ang="0">
                  <a:pos x="3934" y="0"/>
                </a:cxn>
                <a:cxn ang="0">
                  <a:pos x="3743" y="96"/>
                </a:cxn>
                <a:cxn ang="0">
                  <a:pos x="3539" y="192"/>
                </a:cxn>
                <a:cxn ang="0">
                  <a:pos x="3330" y="288"/>
                </a:cxn>
                <a:cxn ang="0">
                  <a:pos x="3115" y="384"/>
                </a:cxn>
                <a:cxn ang="0">
                  <a:pos x="2888" y="480"/>
                </a:cxn>
                <a:cxn ang="0">
                  <a:pos x="2654" y="576"/>
                </a:cxn>
                <a:cxn ang="0">
                  <a:pos x="2409" y="672"/>
                </a:cxn>
                <a:cxn ang="0">
                  <a:pos x="2164" y="768"/>
                </a:cxn>
                <a:cxn ang="0">
                  <a:pos x="1907" y="864"/>
                </a:cxn>
                <a:cxn ang="0">
                  <a:pos x="1650" y="960"/>
                </a:cxn>
                <a:cxn ang="0">
                  <a:pos x="1112" y="1145"/>
                </a:cxn>
                <a:cxn ang="0">
                  <a:pos x="562" y="1331"/>
                </a:cxn>
                <a:cxn ang="0">
                  <a:pos x="0" y="1505"/>
                </a:cxn>
                <a:cxn ang="0">
                  <a:pos x="149" y="1505"/>
                </a:cxn>
                <a:cxn ang="0">
                  <a:pos x="149" y="1505"/>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lnTo>
                    <a:pt x="149" y="1505"/>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44" name="Freeform 4"/>
            <p:cNvSpPr>
              <a:spLocks/>
            </p:cNvSpPr>
            <p:nvPr/>
          </p:nvSpPr>
          <p:spPr bwMode="hidden">
            <a:xfrm>
              <a:off x="4025" y="3627"/>
              <a:ext cx="1733" cy="689"/>
            </a:xfrm>
            <a:custGeom>
              <a:avLst/>
              <a:gdLst/>
              <a:ahLst/>
              <a:cxnLst>
                <a:cxn ang="0">
                  <a:pos x="132" y="689"/>
                </a:cxn>
                <a:cxn ang="0">
                  <a:pos x="550" y="527"/>
                </a:cxn>
                <a:cxn ang="0">
                  <a:pos x="963" y="365"/>
                </a:cxn>
                <a:cxn ang="0">
                  <a:pos x="1160" y="287"/>
                </a:cxn>
                <a:cxn ang="0">
                  <a:pos x="1357" y="203"/>
                </a:cxn>
                <a:cxn ang="0">
                  <a:pos x="1549" y="126"/>
                </a:cxn>
                <a:cxn ang="0">
                  <a:pos x="1728" y="48"/>
                </a:cxn>
                <a:cxn ang="0">
                  <a:pos x="1728" y="0"/>
                </a:cxn>
                <a:cxn ang="0">
                  <a:pos x="1531" y="84"/>
                </a:cxn>
                <a:cxn ang="0">
                  <a:pos x="1327" y="167"/>
                </a:cxn>
                <a:cxn ang="0">
                  <a:pos x="1118" y="257"/>
                </a:cxn>
                <a:cxn ang="0">
                  <a:pos x="903" y="341"/>
                </a:cxn>
                <a:cxn ang="0">
                  <a:pos x="454" y="515"/>
                </a:cxn>
                <a:cxn ang="0">
                  <a:pos x="0" y="689"/>
                </a:cxn>
                <a:cxn ang="0">
                  <a:pos x="132" y="689"/>
                </a:cxn>
                <a:cxn ang="0">
                  <a:pos x="132" y="689"/>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lnTo>
                    <a:pt x="132" y="689"/>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45" name="Freeform 5"/>
            <p:cNvSpPr>
              <a:spLocks/>
            </p:cNvSpPr>
            <p:nvPr/>
          </p:nvSpPr>
          <p:spPr bwMode="hidden">
            <a:xfrm>
              <a:off x="0" y="0"/>
              <a:ext cx="5578" cy="3447"/>
            </a:xfrm>
            <a:custGeom>
              <a:avLst/>
              <a:gdLst/>
              <a:ahLst/>
              <a:cxnLst>
                <a:cxn ang="0">
                  <a:pos x="5561" y="929"/>
                </a:cxn>
                <a:cxn ang="0">
                  <a:pos x="5537" y="773"/>
                </a:cxn>
                <a:cxn ang="0">
                  <a:pos x="5453" y="629"/>
                </a:cxn>
                <a:cxn ang="0">
                  <a:pos x="5327" y="492"/>
                </a:cxn>
                <a:cxn ang="0">
                  <a:pos x="5148" y="366"/>
                </a:cxn>
                <a:cxn ang="0">
                  <a:pos x="4921" y="252"/>
                </a:cxn>
                <a:cxn ang="0">
                  <a:pos x="4652" y="144"/>
                </a:cxn>
                <a:cxn ang="0">
                  <a:pos x="4341" y="48"/>
                </a:cxn>
                <a:cxn ang="0">
                  <a:pos x="4000" y="0"/>
                </a:cxn>
                <a:cxn ang="0">
                  <a:pos x="4359" y="90"/>
                </a:cxn>
                <a:cxn ang="0">
                  <a:pos x="4670" y="192"/>
                </a:cxn>
                <a:cxn ang="0">
                  <a:pos x="4933" y="306"/>
                </a:cxn>
                <a:cxn ang="0">
                  <a:pos x="5148" y="426"/>
                </a:cxn>
                <a:cxn ang="0">
                  <a:pos x="5315" y="557"/>
                </a:cxn>
                <a:cxn ang="0">
                  <a:pos x="5429" y="701"/>
                </a:cxn>
                <a:cxn ang="0">
                  <a:pos x="5489" y="851"/>
                </a:cxn>
                <a:cxn ang="0">
                  <a:pos x="5489" y="1013"/>
                </a:cxn>
                <a:cxn ang="0">
                  <a:pos x="5441" y="1163"/>
                </a:cxn>
                <a:cxn ang="0">
                  <a:pos x="5345" y="1319"/>
                </a:cxn>
                <a:cxn ang="0">
                  <a:pos x="5202" y="1475"/>
                </a:cxn>
                <a:cxn ang="0">
                  <a:pos x="5017" y="1630"/>
                </a:cxn>
                <a:cxn ang="0">
                  <a:pos x="4789" y="1786"/>
                </a:cxn>
                <a:cxn ang="0">
                  <a:pos x="4526" y="1948"/>
                </a:cxn>
                <a:cxn ang="0">
                  <a:pos x="4215" y="2104"/>
                </a:cxn>
                <a:cxn ang="0">
                  <a:pos x="3875" y="2260"/>
                </a:cxn>
                <a:cxn ang="0">
                  <a:pos x="3498" y="2416"/>
                </a:cxn>
                <a:cxn ang="0">
                  <a:pos x="3085" y="2566"/>
                </a:cxn>
                <a:cxn ang="0">
                  <a:pos x="2643" y="2715"/>
                </a:cxn>
                <a:cxn ang="0">
                  <a:pos x="2164" y="2865"/>
                </a:cxn>
                <a:cxn ang="0">
                  <a:pos x="1662" y="3009"/>
                </a:cxn>
                <a:cxn ang="0">
                  <a:pos x="1136" y="3147"/>
                </a:cxn>
                <a:cxn ang="0">
                  <a:pos x="580" y="3279"/>
                </a:cxn>
                <a:cxn ang="0">
                  <a:pos x="0" y="3447"/>
                </a:cxn>
                <a:cxn ang="0">
                  <a:pos x="867" y="3249"/>
                </a:cxn>
                <a:cxn ang="0">
                  <a:pos x="1417" y="3105"/>
                </a:cxn>
                <a:cxn ang="0">
                  <a:pos x="1937" y="2961"/>
                </a:cxn>
                <a:cxn ang="0">
                  <a:pos x="2434" y="2817"/>
                </a:cxn>
                <a:cxn ang="0">
                  <a:pos x="2900" y="2668"/>
                </a:cxn>
                <a:cxn ang="0">
                  <a:pos x="3330" y="2512"/>
                </a:cxn>
                <a:cxn ang="0">
                  <a:pos x="3731" y="2356"/>
                </a:cxn>
                <a:cxn ang="0">
                  <a:pos x="4096" y="2200"/>
                </a:cxn>
                <a:cxn ang="0">
                  <a:pos x="4425" y="2038"/>
                </a:cxn>
                <a:cxn ang="0">
                  <a:pos x="4718" y="1876"/>
                </a:cxn>
                <a:cxn ang="0">
                  <a:pos x="4969" y="1720"/>
                </a:cxn>
                <a:cxn ang="0">
                  <a:pos x="5178" y="1559"/>
                </a:cxn>
                <a:cxn ang="0">
                  <a:pos x="5339" y="1397"/>
                </a:cxn>
                <a:cxn ang="0">
                  <a:pos x="5459" y="1241"/>
                </a:cxn>
                <a:cxn ang="0">
                  <a:pos x="5537" y="1085"/>
                </a:cxn>
                <a:cxn ang="0">
                  <a:pos x="5555" y="100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lnTo>
                    <a:pt x="5555" y="1007"/>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46" name="Freeform 6"/>
            <p:cNvSpPr>
              <a:spLocks/>
            </p:cNvSpPr>
            <p:nvPr/>
          </p:nvSpPr>
          <p:spPr bwMode="hidden">
            <a:xfrm>
              <a:off x="4942" y="0"/>
              <a:ext cx="816" cy="276"/>
            </a:xfrm>
            <a:custGeom>
              <a:avLst/>
              <a:gdLst/>
              <a:ahLst/>
              <a:cxnLst>
                <a:cxn ang="0">
                  <a:pos x="813" y="222"/>
                </a:cxn>
                <a:cxn ang="0">
                  <a:pos x="670" y="162"/>
                </a:cxn>
                <a:cxn ang="0">
                  <a:pos x="514" y="108"/>
                </a:cxn>
                <a:cxn ang="0">
                  <a:pos x="347" y="54"/>
                </a:cxn>
                <a:cxn ang="0">
                  <a:pos x="167" y="0"/>
                </a:cxn>
                <a:cxn ang="0">
                  <a:pos x="0" y="0"/>
                </a:cxn>
                <a:cxn ang="0">
                  <a:pos x="227" y="60"/>
                </a:cxn>
                <a:cxn ang="0">
                  <a:pos x="442" y="132"/>
                </a:cxn>
                <a:cxn ang="0">
                  <a:pos x="634" y="204"/>
                </a:cxn>
                <a:cxn ang="0">
                  <a:pos x="813" y="276"/>
                </a:cxn>
                <a:cxn ang="0">
                  <a:pos x="813" y="222"/>
                </a:cxn>
                <a:cxn ang="0">
                  <a:pos x="813" y="222"/>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1">
              <a:gsLst>
                <a:gs pos="0">
                  <a:schemeClr val="bg2"/>
                </a:gs>
                <a:gs pos="50000">
                  <a:schemeClr val="bg2">
                    <a:gamma/>
                    <a:tint val="81961"/>
                    <a:invGamma/>
                  </a:schemeClr>
                </a:gs>
                <a:gs pos="100000">
                  <a:schemeClr val="bg2"/>
                </a:gs>
              </a:gsLst>
              <a:lin ang="0" scaled="1"/>
            </a:gradFill>
            <a:ln w="0" cmpd="sng">
              <a:noFill/>
              <a:round/>
              <a:headEnd/>
              <a:tailEnd/>
            </a:ln>
          </p:spPr>
          <p:txBody>
            <a:bodyPr/>
            <a:lstStyle/>
            <a:p>
              <a:pPr>
                <a:defRPr/>
              </a:pPr>
              <a:endParaRPr lang="el-GR"/>
            </a:p>
          </p:txBody>
        </p:sp>
        <p:sp>
          <p:nvSpPr>
            <p:cNvPr id="10247" name="Freeform 7"/>
            <p:cNvSpPr>
              <a:spLocks/>
            </p:cNvSpPr>
            <p:nvPr/>
          </p:nvSpPr>
          <p:spPr bwMode="hidden">
            <a:xfrm>
              <a:off x="0" y="1984"/>
              <a:ext cx="5758" cy="2098"/>
            </a:xfrm>
            <a:custGeom>
              <a:avLst/>
              <a:gdLst/>
              <a:ahLst/>
              <a:cxnLst>
                <a:cxn ang="0">
                  <a:pos x="5740" y="0"/>
                </a:cxn>
                <a:cxn ang="0">
                  <a:pos x="5638" y="72"/>
                </a:cxn>
                <a:cxn ang="0">
                  <a:pos x="5537" y="138"/>
                </a:cxn>
                <a:cxn ang="0">
                  <a:pos x="5423" y="210"/>
                </a:cxn>
                <a:cxn ang="0">
                  <a:pos x="5304" y="276"/>
                </a:cxn>
                <a:cxn ang="0">
                  <a:pos x="5052" y="414"/>
                </a:cxn>
                <a:cxn ang="0">
                  <a:pos x="4777" y="552"/>
                </a:cxn>
                <a:cxn ang="0">
                  <a:pos x="4478" y="690"/>
                </a:cxn>
                <a:cxn ang="0">
                  <a:pos x="4162" y="827"/>
                </a:cxn>
                <a:cxn ang="0">
                  <a:pos x="3827" y="959"/>
                </a:cxn>
                <a:cxn ang="0">
                  <a:pos x="3468" y="1091"/>
                </a:cxn>
                <a:cxn ang="0">
                  <a:pos x="3091" y="1223"/>
                </a:cxn>
                <a:cxn ang="0">
                  <a:pos x="2697" y="1355"/>
                </a:cxn>
                <a:cxn ang="0">
                  <a:pos x="2284" y="1481"/>
                </a:cxn>
                <a:cxn ang="0">
                  <a:pos x="1860" y="1601"/>
                </a:cxn>
                <a:cxn ang="0">
                  <a:pos x="1417" y="1721"/>
                </a:cxn>
                <a:cxn ang="0">
                  <a:pos x="957" y="1834"/>
                </a:cxn>
                <a:cxn ang="0">
                  <a:pos x="484" y="1948"/>
                </a:cxn>
                <a:cxn ang="0">
                  <a:pos x="0" y="2056"/>
                </a:cxn>
                <a:cxn ang="0">
                  <a:pos x="0" y="2098"/>
                </a:cxn>
                <a:cxn ang="0">
                  <a:pos x="478" y="1990"/>
                </a:cxn>
                <a:cxn ang="0">
                  <a:pos x="951" y="1882"/>
                </a:cxn>
                <a:cxn ang="0">
                  <a:pos x="1405" y="1763"/>
                </a:cxn>
                <a:cxn ang="0">
                  <a:pos x="1842" y="1649"/>
                </a:cxn>
                <a:cxn ang="0">
                  <a:pos x="2266" y="1523"/>
                </a:cxn>
                <a:cxn ang="0">
                  <a:pos x="2679" y="1397"/>
                </a:cxn>
                <a:cxn ang="0">
                  <a:pos x="3067" y="1271"/>
                </a:cxn>
                <a:cxn ang="0">
                  <a:pos x="3444" y="1139"/>
                </a:cxn>
                <a:cxn ang="0">
                  <a:pos x="3803" y="1007"/>
                </a:cxn>
                <a:cxn ang="0">
                  <a:pos x="4138" y="875"/>
                </a:cxn>
                <a:cxn ang="0">
                  <a:pos x="4460" y="737"/>
                </a:cxn>
                <a:cxn ang="0">
                  <a:pos x="4759" y="600"/>
                </a:cxn>
                <a:cxn ang="0">
                  <a:pos x="5040" y="462"/>
                </a:cxn>
                <a:cxn ang="0">
                  <a:pos x="5292" y="324"/>
                </a:cxn>
                <a:cxn ang="0">
                  <a:pos x="5531" y="186"/>
                </a:cxn>
                <a:cxn ang="0">
                  <a:pos x="5740" y="48"/>
                </a:cxn>
                <a:cxn ang="0">
                  <a:pos x="5740" y="0"/>
                </a:cxn>
                <a:cxn ang="0">
                  <a:pos x="5740" y="0"/>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lnTo>
                    <a:pt x="5740"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48" name="Freeform 8"/>
            <p:cNvSpPr>
              <a:spLocks/>
            </p:cNvSpPr>
            <p:nvPr/>
          </p:nvSpPr>
          <p:spPr bwMode="hidden">
            <a:xfrm>
              <a:off x="0" y="102"/>
              <a:ext cx="1961" cy="1265"/>
            </a:xfrm>
            <a:custGeom>
              <a:avLst/>
              <a:gdLst/>
              <a:ahLst/>
              <a:cxnLst>
                <a:cxn ang="0">
                  <a:pos x="1955" y="485"/>
                </a:cxn>
                <a:cxn ang="0">
                  <a:pos x="1901" y="390"/>
                </a:cxn>
                <a:cxn ang="0">
                  <a:pos x="1770" y="306"/>
                </a:cxn>
                <a:cxn ang="0">
                  <a:pos x="1579" y="228"/>
                </a:cxn>
                <a:cxn ang="0">
                  <a:pos x="1327" y="162"/>
                </a:cxn>
                <a:cxn ang="0">
                  <a:pos x="1010" y="102"/>
                </a:cxn>
                <a:cxn ang="0">
                  <a:pos x="646" y="54"/>
                </a:cxn>
                <a:cxn ang="0">
                  <a:pos x="227" y="18"/>
                </a:cxn>
                <a:cxn ang="0">
                  <a:pos x="0" y="12"/>
                </a:cxn>
                <a:cxn ang="0">
                  <a:pos x="431" y="48"/>
                </a:cxn>
                <a:cxn ang="0">
                  <a:pos x="813" y="90"/>
                </a:cxn>
                <a:cxn ang="0">
                  <a:pos x="1148" y="144"/>
                </a:cxn>
                <a:cxn ang="0">
                  <a:pos x="1423" y="204"/>
                </a:cxn>
                <a:cxn ang="0">
                  <a:pos x="1638" y="276"/>
                </a:cxn>
                <a:cxn ang="0">
                  <a:pos x="1794" y="360"/>
                </a:cxn>
                <a:cxn ang="0">
                  <a:pos x="1883" y="443"/>
                </a:cxn>
                <a:cxn ang="0">
                  <a:pos x="1901" y="539"/>
                </a:cxn>
                <a:cxn ang="0">
                  <a:pos x="1854" y="629"/>
                </a:cxn>
                <a:cxn ang="0">
                  <a:pos x="1746" y="719"/>
                </a:cxn>
                <a:cxn ang="0">
                  <a:pos x="1579" y="809"/>
                </a:cxn>
                <a:cxn ang="0">
                  <a:pos x="1357" y="899"/>
                </a:cxn>
                <a:cxn ang="0">
                  <a:pos x="1088" y="989"/>
                </a:cxn>
                <a:cxn ang="0">
                  <a:pos x="765" y="1073"/>
                </a:cxn>
                <a:cxn ang="0">
                  <a:pos x="407" y="1157"/>
                </a:cxn>
                <a:cxn ang="0">
                  <a:pos x="0" y="1241"/>
                </a:cxn>
                <a:cxn ang="0">
                  <a:pos x="215" y="1223"/>
                </a:cxn>
                <a:cxn ang="0">
                  <a:pos x="610" y="1139"/>
                </a:cxn>
                <a:cxn ang="0">
                  <a:pos x="957" y="1049"/>
                </a:cxn>
                <a:cxn ang="0">
                  <a:pos x="1262" y="959"/>
                </a:cxn>
                <a:cxn ang="0">
                  <a:pos x="1513" y="863"/>
                </a:cxn>
                <a:cxn ang="0">
                  <a:pos x="1716" y="767"/>
                </a:cxn>
                <a:cxn ang="0">
                  <a:pos x="1860" y="677"/>
                </a:cxn>
                <a:cxn ang="0">
                  <a:pos x="1937" y="581"/>
                </a:cxn>
                <a:cxn ang="0">
                  <a:pos x="1955" y="533"/>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lnTo>
                    <a:pt x="1955" y="533"/>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49" name="Freeform 9"/>
            <p:cNvSpPr>
              <a:spLocks/>
            </p:cNvSpPr>
            <p:nvPr/>
          </p:nvSpPr>
          <p:spPr bwMode="hidden">
            <a:xfrm>
              <a:off x="0" y="0"/>
              <a:ext cx="4709" cy="2901"/>
            </a:xfrm>
            <a:custGeom>
              <a:avLst/>
              <a:gdLst/>
              <a:ahLst/>
              <a:cxnLst>
                <a:cxn ang="0">
                  <a:pos x="4694" y="797"/>
                </a:cxn>
                <a:cxn ang="0">
                  <a:pos x="4664" y="665"/>
                </a:cxn>
                <a:cxn ang="0">
                  <a:pos x="4586" y="540"/>
                </a:cxn>
                <a:cxn ang="0">
                  <a:pos x="4466" y="426"/>
                </a:cxn>
                <a:cxn ang="0">
                  <a:pos x="4299" y="312"/>
                </a:cxn>
                <a:cxn ang="0">
                  <a:pos x="4084" y="216"/>
                </a:cxn>
                <a:cxn ang="0">
                  <a:pos x="3833" y="120"/>
                </a:cxn>
                <a:cxn ang="0">
                  <a:pos x="3540" y="36"/>
                </a:cxn>
                <a:cxn ang="0">
                  <a:pos x="3205" y="0"/>
                </a:cxn>
                <a:cxn ang="0">
                  <a:pos x="3540" y="78"/>
                </a:cxn>
                <a:cxn ang="0">
                  <a:pos x="3833" y="162"/>
                </a:cxn>
                <a:cxn ang="0">
                  <a:pos x="4084" y="258"/>
                </a:cxn>
                <a:cxn ang="0">
                  <a:pos x="4287" y="366"/>
                </a:cxn>
                <a:cxn ang="0">
                  <a:pos x="4443" y="480"/>
                </a:cxn>
                <a:cxn ang="0">
                  <a:pos x="4550" y="605"/>
                </a:cxn>
                <a:cxn ang="0">
                  <a:pos x="4610" y="737"/>
                </a:cxn>
                <a:cxn ang="0">
                  <a:pos x="4610" y="875"/>
                </a:cxn>
                <a:cxn ang="0">
                  <a:pos x="4568" y="1001"/>
                </a:cxn>
                <a:cxn ang="0">
                  <a:pos x="4490" y="1127"/>
                </a:cxn>
                <a:cxn ang="0">
                  <a:pos x="4371" y="1259"/>
                </a:cxn>
                <a:cxn ang="0">
                  <a:pos x="4215" y="1385"/>
                </a:cxn>
                <a:cxn ang="0">
                  <a:pos x="4024" y="1517"/>
                </a:cxn>
                <a:cxn ang="0">
                  <a:pos x="3803" y="1648"/>
                </a:cxn>
                <a:cxn ang="0">
                  <a:pos x="3546" y="1774"/>
                </a:cxn>
                <a:cxn ang="0">
                  <a:pos x="3259" y="1906"/>
                </a:cxn>
                <a:cxn ang="0">
                  <a:pos x="2942" y="2032"/>
                </a:cxn>
                <a:cxn ang="0">
                  <a:pos x="2595" y="2164"/>
                </a:cxn>
                <a:cxn ang="0">
                  <a:pos x="2224" y="2284"/>
                </a:cxn>
                <a:cxn ang="0">
                  <a:pos x="1824" y="2410"/>
                </a:cxn>
                <a:cxn ang="0">
                  <a:pos x="1399" y="2530"/>
                </a:cxn>
                <a:cxn ang="0">
                  <a:pos x="484" y="2757"/>
                </a:cxn>
                <a:cxn ang="0">
                  <a:pos x="0" y="2901"/>
                </a:cxn>
                <a:cxn ang="0">
                  <a:pos x="969" y="2674"/>
                </a:cxn>
                <a:cxn ang="0">
                  <a:pos x="1638" y="2494"/>
                </a:cxn>
                <a:cxn ang="0">
                  <a:pos x="2057" y="2374"/>
                </a:cxn>
                <a:cxn ang="0">
                  <a:pos x="2451" y="2248"/>
                </a:cxn>
                <a:cxn ang="0">
                  <a:pos x="2816" y="2116"/>
                </a:cxn>
                <a:cxn ang="0">
                  <a:pos x="3151" y="1984"/>
                </a:cxn>
                <a:cxn ang="0">
                  <a:pos x="3462" y="1858"/>
                </a:cxn>
                <a:cxn ang="0">
                  <a:pos x="3737" y="1720"/>
                </a:cxn>
                <a:cxn ang="0">
                  <a:pos x="3982" y="1589"/>
                </a:cxn>
                <a:cxn ang="0">
                  <a:pos x="4191" y="1457"/>
                </a:cxn>
                <a:cxn ang="0">
                  <a:pos x="4371" y="1325"/>
                </a:cxn>
                <a:cxn ang="0">
                  <a:pos x="4508" y="1193"/>
                </a:cxn>
                <a:cxn ang="0">
                  <a:pos x="4610" y="1061"/>
                </a:cxn>
                <a:cxn ang="0">
                  <a:pos x="4670" y="935"/>
                </a:cxn>
                <a:cxn ang="0">
                  <a:pos x="4688" y="869"/>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lnTo>
                    <a:pt x="4688" y="869"/>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50" name="Freeform 10"/>
            <p:cNvSpPr>
              <a:spLocks/>
            </p:cNvSpPr>
            <p:nvPr/>
          </p:nvSpPr>
          <p:spPr bwMode="hidden">
            <a:xfrm>
              <a:off x="0" y="0"/>
              <a:ext cx="3773" cy="2356"/>
            </a:xfrm>
            <a:custGeom>
              <a:avLst/>
              <a:gdLst/>
              <a:ahLst/>
              <a:cxnLst>
                <a:cxn ang="0">
                  <a:pos x="3761" y="719"/>
                </a:cxn>
                <a:cxn ang="0">
                  <a:pos x="3731" y="599"/>
                </a:cxn>
                <a:cxn ang="0">
                  <a:pos x="3653" y="486"/>
                </a:cxn>
                <a:cxn ang="0">
                  <a:pos x="3522" y="378"/>
                </a:cxn>
                <a:cxn ang="0">
                  <a:pos x="3348" y="282"/>
                </a:cxn>
                <a:cxn ang="0">
                  <a:pos x="3127" y="192"/>
                </a:cxn>
                <a:cxn ang="0">
                  <a:pos x="2864" y="108"/>
                </a:cxn>
                <a:cxn ang="0">
                  <a:pos x="2559" y="36"/>
                </a:cxn>
                <a:cxn ang="0">
                  <a:pos x="2230" y="0"/>
                </a:cxn>
                <a:cxn ang="0">
                  <a:pos x="2577" y="72"/>
                </a:cxn>
                <a:cxn ang="0">
                  <a:pos x="2876" y="150"/>
                </a:cxn>
                <a:cxn ang="0">
                  <a:pos x="3139" y="234"/>
                </a:cxn>
                <a:cxn ang="0">
                  <a:pos x="3348" y="330"/>
                </a:cxn>
                <a:cxn ang="0">
                  <a:pos x="3516" y="432"/>
                </a:cxn>
                <a:cxn ang="0">
                  <a:pos x="3623" y="545"/>
                </a:cxn>
                <a:cxn ang="0">
                  <a:pos x="3683" y="665"/>
                </a:cxn>
                <a:cxn ang="0">
                  <a:pos x="3689" y="791"/>
                </a:cxn>
                <a:cxn ang="0">
                  <a:pos x="3653" y="887"/>
                </a:cxn>
                <a:cxn ang="0">
                  <a:pos x="3593" y="989"/>
                </a:cxn>
                <a:cxn ang="0">
                  <a:pos x="3498" y="1091"/>
                </a:cxn>
                <a:cxn ang="0">
                  <a:pos x="3372" y="1187"/>
                </a:cxn>
                <a:cxn ang="0">
                  <a:pos x="3223" y="1289"/>
                </a:cxn>
                <a:cxn ang="0">
                  <a:pos x="3043" y="1391"/>
                </a:cxn>
                <a:cxn ang="0">
                  <a:pos x="2834" y="1493"/>
                </a:cxn>
                <a:cxn ang="0">
                  <a:pos x="2607" y="1589"/>
                </a:cxn>
                <a:cxn ang="0">
                  <a:pos x="2075" y="1786"/>
                </a:cxn>
                <a:cxn ang="0">
                  <a:pos x="1459" y="1972"/>
                </a:cxn>
                <a:cxn ang="0">
                  <a:pos x="765" y="2158"/>
                </a:cxn>
                <a:cxn ang="0">
                  <a:pos x="0" y="2326"/>
                </a:cxn>
                <a:cxn ang="0">
                  <a:pos x="401" y="2272"/>
                </a:cxn>
                <a:cxn ang="0">
                  <a:pos x="1142" y="2092"/>
                </a:cxn>
                <a:cxn ang="0">
                  <a:pos x="1812" y="1900"/>
                </a:cxn>
                <a:cxn ang="0">
                  <a:pos x="2392" y="1702"/>
                </a:cxn>
                <a:cxn ang="0">
                  <a:pos x="2649" y="1607"/>
                </a:cxn>
                <a:cxn ang="0">
                  <a:pos x="2882" y="1505"/>
                </a:cxn>
                <a:cxn ang="0">
                  <a:pos x="3091" y="1403"/>
                </a:cxn>
                <a:cxn ang="0">
                  <a:pos x="3277" y="1301"/>
                </a:cxn>
                <a:cxn ang="0">
                  <a:pos x="3432" y="1193"/>
                </a:cxn>
                <a:cxn ang="0">
                  <a:pos x="3558" y="1091"/>
                </a:cxn>
                <a:cxn ang="0">
                  <a:pos x="3653" y="989"/>
                </a:cxn>
                <a:cxn ang="0">
                  <a:pos x="3719" y="887"/>
                </a:cxn>
                <a:cxn ang="0">
                  <a:pos x="3755" y="785"/>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lnTo>
                    <a:pt x="3755" y="785"/>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51" name="Freeform 11"/>
            <p:cNvSpPr>
              <a:spLocks/>
            </p:cNvSpPr>
            <p:nvPr/>
          </p:nvSpPr>
          <p:spPr bwMode="hidden">
            <a:xfrm>
              <a:off x="0" y="0"/>
              <a:ext cx="2933" cy="1846"/>
            </a:xfrm>
            <a:custGeom>
              <a:avLst/>
              <a:gdLst/>
              <a:ahLst/>
              <a:cxnLst>
                <a:cxn ang="0">
                  <a:pos x="2924" y="647"/>
                </a:cxn>
                <a:cxn ang="0">
                  <a:pos x="2876" y="528"/>
                </a:cxn>
                <a:cxn ang="0">
                  <a:pos x="2750" y="414"/>
                </a:cxn>
                <a:cxn ang="0">
                  <a:pos x="2559" y="318"/>
                </a:cxn>
                <a:cxn ang="0">
                  <a:pos x="2302" y="228"/>
                </a:cxn>
                <a:cxn ang="0">
                  <a:pos x="1985" y="150"/>
                </a:cxn>
                <a:cxn ang="0">
                  <a:pos x="1608" y="78"/>
                </a:cxn>
                <a:cxn ang="0">
                  <a:pos x="1178" y="24"/>
                </a:cxn>
                <a:cxn ang="0">
                  <a:pos x="694" y="0"/>
                </a:cxn>
                <a:cxn ang="0">
                  <a:pos x="1190" y="48"/>
                </a:cxn>
                <a:cxn ang="0">
                  <a:pos x="1626" y="108"/>
                </a:cxn>
                <a:cxn ang="0">
                  <a:pos x="2009" y="180"/>
                </a:cxn>
                <a:cxn ang="0">
                  <a:pos x="2326" y="264"/>
                </a:cxn>
                <a:cxn ang="0">
                  <a:pos x="2571" y="360"/>
                </a:cxn>
                <a:cxn ang="0">
                  <a:pos x="2750" y="468"/>
                </a:cxn>
                <a:cxn ang="0">
                  <a:pos x="2846" y="587"/>
                </a:cxn>
                <a:cxn ang="0">
                  <a:pos x="2864" y="713"/>
                </a:cxn>
                <a:cxn ang="0">
                  <a:pos x="2840" y="785"/>
                </a:cxn>
                <a:cxn ang="0">
                  <a:pos x="2792" y="857"/>
                </a:cxn>
                <a:cxn ang="0">
                  <a:pos x="2625" y="1001"/>
                </a:cxn>
                <a:cxn ang="0">
                  <a:pos x="2368" y="1145"/>
                </a:cxn>
                <a:cxn ang="0">
                  <a:pos x="2033" y="1289"/>
                </a:cxn>
                <a:cxn ang="0">
                  <a:pos x="1626" y="1433"/>
                </a:cxn>
                <a:cxn ang="0">
                  <a:pos x="1142" y="1571"/>
                </a:cxn>
                <a:cxn ang="0">
                  <a:pos x="604" y="1702"/>
                </a:cxn>
                <a:cxn ang="0">
                  <a:pos x="0" y="1828"/>
                </a:cxn>
                <a:cxn ang="0">
                  <a:pos x="311" y="1780"/>
                </a:cxn>
                <a:cxn ang="0">
                  <a:pos x="897" y="1648"/>
                </a:cxn>
                <a:cxn ang="0">
                  <a:pos x="1417" y="1511"/>
                </a:cxn>
                <a:cxn ang="0">
                  <a:pos x="1871" y="1367"/>
                </a:cxn>
                <a:cxn ang="0">
                  <a:pos x="2254" y="1223"/>
                </a:cxn>
                <a:cxn ang="0">
                  <a:pos x="2559" y="1079"/>
                </a:cxn>
                <a:cxn ang="0">
                  <a:pos x="2774" y="929"/>
                </a:cxn>
                <a:cxn ang="0">
                  <a:pos x="2876" y="815"/>
                </a:cxn>
                <a:cxn ang="0">
                  <a:pos x="2912" y="743"/>
                </a:cxn>
                <a:cxn ang="0">
                  <a:pos x="2924" y="707"/>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lnTo>
                    <a:pt x="2924" y="707"/>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52" name="Freeform 12"/>
            <p:cNvSpPr>
              <a:spLocks/>
            </p:cNvSpPr>
            <p:nvPr/>
          </p:nvSpPr>
          <p:spPr bwMode="hidden">
            <a:xfrm>
              <a:off x="114" y="2847"/>
              <a:ext cx="1493" cy="204"/>
            </a:xfrm>
            <a:custGeom>
              <a:avLst/>
              <a:gdLst/>
              <a:ahLst/>
              <a:cxnLst>
                <a:cxn ang="0">
                  <a:pos x="1399" y="204"/>
                </a:cxn>
                <a:cxn ang="0">
                  <a:pos x="0" y="18"/>
                </a:cxn>
                <a:cxn ang="0">
                  <a:pos x="77" y="0"/>
                </a:cxn>
                <a:cxn ang="0">
                  <a:pos x="1488" y="186"/>
                </a:cxn>
                <a:cxn ang="0">
                  <a:pos x="1399" y="204"/>
                </a:cxn>
                <a:cxn ang="0">
                  <a:pos x="1399" y="204"/>
                </a:cxn>
              </a:cxnLst>
              <a:rect l="0" t="0" r="r" b="b"/>
              <a:pathLst>
                <a:path w="1488" h="204">
                  <a:moveTo>
                    <a:pt x="1399" y="204"/>
                  </a:moveTo>
                  <a:lnTo>
                    <a:pt x="0" y="18"/>
                  </a:lnTo>
                  <a:lnTo>
                    <a:pt x="77" y="0"/>
                  </a:lnTo>
                  <a:lnTo>
                    <a:pt x="1488" y="186"/>
                  </a:lnTo>
                  <a:lnTo>
                    <a:pt x="1399" y="204"/>
                  </a:lnTo>
                  <a:lnTo>
                    <a:pt x="1399" y="204"/>
                  </a:lnTo>
                  <a:close/>
                </a:path>
              </a:pathLst>
            </a:custGeom>
            <a:solidFill>
              <a:schemeClr val="bg2"/>
            </a:solidFill>
            <a:ln w="9525">
              <a:noFill/>
              <a:round/>
              <a:headEnd/>
              <a:tailEnd/>
            </a:ln>
          </p:spPr>
          <p:txBody>
            <a:bodyPr/>
            <a:lstStyle/>
            <a:p>
              <a:pPr>
                <a:defRPr/>
              </a:pPr>
              <a:endParaRPr lang="el-GR"/>
            </a:p>
          </p:txBody>
        </p:sp>
        <p:sp>
          <p:nvSpPr>
            <p:cNvPr id="10253" name="Rectangle 13"/>
            <p:cNvSpPr>
              <a:spLocks noChangeArrowheads="1"/>
            </p:cNvSpPr>
            <p:nvPr/>
          </p:nvSpPr>
          <p:spPr bwMode="hidden">
            <a:xfrm>
              <a:off x="473" y="3105"/>
              <a:ext cx="1" cy="1"/>
            </a:xfrm>
            <a:prstGeom prst="rect">
              <a:avLst/>
            </a:prstGeom>
            <a:solidFill>
              <a:srgbClr val="141485"/>
            </a:solidFill>
            <a:ln w="9525">
              <a:noFill/>
              <a:miter lim="800000"/>
              <a:headEnd/>
              <a:tailEnd/>
            </a:ln>
          </p:spPr>
          <p:txBody>
            <a:bodyPr/>
            <a:lstStyle/>
            <a:p>
              <a:pPr>
                <a:defRPr/>
              </a:pPr>
              <a:endParaRPr lang="el-GR"/>
            </a:p>
          </p:txBody>
        </p:sp>
        <p:sp>
          <p:nvSpPr>
            <p:cNvPr id="10254" name="Rectangle 14"/>
            <p:cNvSpPr>
              <a:spLocks noChangeArrowheads="1"/>
            </p:cNvSpPr>
            <p:nvPr/>
          </p:nvSpPr>
          <p:spPr bwMode="hidden">
            <a:xfrm>
              <a:off x="473" y="3105"/>
              <a:ext cx="1" cy="1"/>
            </a:xfrm>
            <a:prstGeom prst="rect">
              <a:avLst/>
            </a:prstGeom>
            <a:solidFill>
              <a:srgbClr val="141485"/>
            </a:solidFill>
            <a:ln w="9525">
              <a:noFill/>
              <a:miter lim="800000"/>
              <a:headEnd/>
              <a:tailEnd/>
            </a:ln>
          </p:spPr>
          <p:txBody>
            <a:bodyPr/>
            <a:lstStyle/>
            <a:p>
              <a:pPr>
                <a:defRPr/>
              </a:pPr>
              <a:endParaRPr lang="el-GR"/>
            </a:p>
          </p:txBody>
        </p:sp>
        <p:grpSp>
          <p:nvGrpSpPr>
            <p:cNvPr id="1044" name="Group 15"/>
            <p:cNvGrpSpPr>
              <a:grpSpLocks/>
            </p:cNvGrpSpPr>
            <p:nvPr/>
          </p:nvGrpSpPr>
          <p:grpSpPr bwMode="auto">
            <a:xfrm>
              <a:off x="192" y="2284"/>
              <a:ext cx="1254" cy="923"/>
              <a:chOff x="192" y="2284"/>
              <a:chExt cx="1254" cy="923"/>
            </a:xfrm>
          </p:grpSpPr>
          <p:sp>
            <p:nvSpPr>
              <p:cNvPr id="10256" name="Freeform 16"/>
              <p:cNvSpPr>
                <a:spLocks/>
              </p:cNvSpPr>
              <p:nvPr/>
            </p:nvSpPr>
            <p:spPr bwMode="hidden">
              <a:xfrm>
                <a:off x="408" y="3009"/>
                <a:ext cx="47" cy="6"/>
              </a:xfrm>
              <a:custGeom>
                <a:avLst/>
                <a:gdLst/>
                <a:ahLst/>
                <a:cxnLst>
                  <a:cxn ang="0">
                    <a:pos x="47" y="6"/>
                  </a:cxn>
                  <a:cxn ang="0">
                    <a:pos x="0" y="0"/>
                  </a:cxn>
                  <a:cxn ang="0">
                    <a:pos x="0" y="0"/>
                  </a:cxn>
                  <a:cxn ang="0">
                    <a:pos x="47" y="6"/>
                  </a:cxn>
                  <a:cxn ang="0">
                    <a:pos x="47" y="6"/>
                  </a:cxn>
                  <a:cxn ang="0">
                    <a:pos x="47" y="6"/>
                  </a:cxn>
                </a:cxnLst>
                <a:rect l="0" t="0" r="r" b="b"/>
                <a:pathLst>
                  <a:path w="47" h="6">
                    <a:moveTo>
                      <a:pt x="47" y="6"/>
                    </a:moveTo>
                    <a:lnTo>
                      <a:pt x="0" y="0"/>
                    </a:lnTo>
                    <a:lnTo>
                      <a:pt x="0" y="0"/>
                    </a:lnTo>
                    <a:lnTo>
                      <a:pt x="47" y="6"/>
                    </a:lnTo>
                    <a:lnTo>
                      <a:pt x="47" y="6"/>
                    </a:lnTo>
                    <a:lnTo>
                      <a:pt x="47" y="6"/>
                    </a:lnTo>
                    <a:close/>
                  </a:path>
                </a:pathLst>
              </a:custGeom>
              <a:solidFill>
                <a:srgbClr val="141485"/>
              </a:solidFill>
              <a:ln w="9525">
                <a:noFill/>
                <a:round/>
                <a:headEnd/>
                <a:tailEnd/>
              </a:ln>
            </p:spPr>
            <p:txBody>
              <a:bodyPr/>
              <a:lstStyle/>
              <a:p>
                <a:pPr>
                  <a:defRPr/>
                </a:pPr>
                <a:endParaRPr lang="el-GR"/>
              </a:p>
            </p:txBody>
          </p:sp>
          <p:sp>
            <p:nvSpPr>
              <p:cNvPr id="10257" name="Freeform 17"/>
              <p:cNvSpPr>
                <a:spLocks/>
              </p:cNvSpPr>
              <p:nvPr/>
            </p:nvSpPr>
            <p:spPr bwMode="hidden">
              <a:xfrm>
                <a:off x="912" y="2284"/>
                <a:ext cx="324" cy="162"/>
              </a:xfrm>
              <a:custGeom>
                <a:avLst/>
                <a:gdLst/>
                <a:ahLst/>
                <a:cxnLst>
                  <a:cxn ang="0">
                    <a:pos x="0" y="24"/>
                  </a:cxn>
                  <a:cxn ang="0">
                    <a:pos x="6" y="24"/>
                  </a:cxn>
                  <a:cxn ang="0">
                    <a:pos x="12" y="18"/>
                  </a:cxn>
                  <a:cxn ang="0">
                    <a:pos x="48" y="6"/>
                  </a:cxn>
                  <a:cxn ang="0">
                    <a:pos x="101" y="0"/>
                  </a:cxn>
                  <a:cxn ang="0">
                    <a:pos x="137" y="6"/>
                  </a:cxn>
                  <a:cxn ang="0">
                    <a:pos x="173" y="18"/>
                  </a:cxn>
                  <a:cxn ang="0">
                    <a:pos x="239" y="54"/>
                  </a:cxn>
                  <a:cxn ang="0">
                    <a:pos x="287" y="90"/>
                  </a:cxn>
                  <a:cxn ang="0">
                    <a:pos x="317" y="114"/>
                  </a:cxn>
                  <a:cxn ang="0">
                    <a:pos x="323" y="126"/>
                  </a:cxn>
                  <a:cxn ang="0">
                    <a:pos x="323" y="126"/>
                  </a:cxn>
                  <a:cxn ang="0">
                    <a:pos x="221" y="162"/>
                  </a:cxn>
                  <a:cxn ang="0">
                    <a:pos x="0" y="24"/>
                  </a:cxn>
                  <a:cxn ang="0">
                    <a:pos x="0" y="24"/>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323" y="126"/>
                    </a:lnTo>
                    <a:lnTo>
                      <a:pt x="221" y="162"/>
                    </a:lnTo>
                    <a:lnTo>
                      <a:pt x="0" y="24"/>
                    </a:lnTo>
                    <a:lnTo>
                      <a:pt x="0" y="24"/>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58" name="Freeform 18"/>
              <p:cNvSpPr>
                <a:spLocks noEditPoints="1"/>
              </p:cNvSpPr>
              <p:nvPr/>
            </p:nvSpPr>
            <p:spPr bwMode="hidden">
              <a:xfrm>
                <a:off x="192" y="2284"/>
                <a:ext cx="1254" cy="923"/>
              </a:xfrm>
              <a:custGeom>
                <a:avLst/>
                <a:gdLst/>
                <a:ahLst/>
                <a:cxnLst>
                  <a:cxn ang="0">
                    <a:pos x="1166" y="641"/>
                  </a:cxn>
                  <a:cxn ang="0">
                    <a:pos x="1166" y="473"/>
                  </a:cxn>
                  <a:cxn ang="0">
                    <a:pos x="1136" y="384"/>
                  </a:cxn>
                  <a:cxn ang="0">
                    <a:pos x="1112" y="288"/>
                  </a:cxn>
                  <a:cxn ang="0">
                    <a:pos x="1053" y="174"/>
                  </a:cxn>
                  <a:cxn ang="0">
                    <a:pos x="981" y="96"/>
                  </a:cxn>
                  <a:cxn ang="0">
                    <a:pos x="963" y="72"/>
                  </a:cxn>
                  <a:cxn ang="0">
                    <a:pos x="891" y="18"/>
                  </a:cxn>
                  <a:cxn ang="0">
                    <a:pos x="819" y="6"/>
                  </a:cxn>
                  <a:cxn ang="0">
                    <a:pos x="712" y="24"/>
                  </a:cxn>
                  <a:cxn ang="0">
                    <a:pos x="664" y="42"/>
                  </a:cxn>
                  <a:cxn ang="0">
                    <a:pos x="568" y="120"/>
                  </a:cxn>
                  <a:cxn ang="0">
                    <a:pos x="532" y="228"/>
                  </a:cxn>
                  <a:cxn ang="0">
                    <a:pos x="509" y="348"/>
                  </a:cxn>
                  <a:cxn ang="0">
                    <a:pos x="431" y="479"/>
                  </a:cxn>
                  <a:cxn ang="0">
                    <a:pos x="413" y="539"/>
                  </a:cxn>
                  <a:cxn ang="0">
                    <a:pos x="353" y="599"/>
                  </a:cxn>
                  <a:cxn ang="0">
                    <a:pos x="305" y="629"/>
                  </a:cxn>
                  <a:cxn ang="0">
                    <a:pos x="293" y="635"/>
                  </a:cxn>
                  <a:cxn ang="0">
                    <a:pos x="257" y="677"/>
                  </a:cxn>
                  <a:cxn ang="0">
                    <a:pos x="150" y="797"/>
                  </a:cxn>
                  <a:cxn ang="0">
                    <a:pos x="54" y="839"/>
                  </a:cxn>
                  <a:cxn ang="0">
                    <a:pos x="156" y="905"/>
                  </a:cxn>
                  <a:cxn ang="0">
                    <a:pos x="240" y="869"/>
                  </a:cxn>
                  <a:cxn ang="0">
                    <a:pos x="640" y="827"/>
                  </a:cxn>
                  <a:cxn ang="0">
                    <a:pos x="700" y="725"/>
                  </a:cxn>
                  <a:cxn ang="0">
                    <a:pos x="694" y="611"/>
                  </a:cxn>
                  <a:cxn ang="0">
                    <a:pos x="778" y="551"/>
                  </a:cxn>
                  <a:cxn ang="0">
                    <a:pos x="879" y="449"/>
                  </a:cxn>
                  <a:cxn ang="0">
                    <a:pos x="909" y="414"/>
                  </a:cxn>
                  <a:cxn ang="0">
                    <a:pos x="975" y="318"/>
                  </a:cxn>
                  <a:cxn ang="0">
                    <a:pos x="1023" y="336"/>
                  </a:cxn>
                  <a:cxn ang="0">
                    <a:pos x="1118" y="617"/>
                  </a:cxn>
                  <a:cxn ang="0">
                    <a:pos x="1112" y="689"/>
                  </a:cxn>
                  <a:cxn ang="0">
                    <a:pos x="1148" y="749"/>
                  </a:cxn>
                  <a:cxn ang="0">
                    <a:pos x="1202" y="713"/>
                  </a:cxn>
                  <a:cxn ang="0">
                    <a:pos x="1238" y="749"/>
                  </a:cxn>
                  <a:cxn ang="0">
                    <a:pos x="1250" y="743"/>
                  </a:cxn>
                  <a:cxn ang="0">
                    <a:pos x="694" y="264"/>
                  </a:cxn>
                  <a:cxn ang="0">
                    <a:pos x="784" y="372"/>
                  </a:cxn>
                  <a:cxn ang="0">
                    <a:pos x="766" y="443"/>
                  </a:cxn>
                  <a:cxn ang="0">
                    <a:pos x="706" y="515"/>
                  </a:cxn>
                  <a:cxn ang="0">
                    <a:pos x="658" y="569"/>
                  </a:cxn>
                  <a:cxn ang="0">
                    <a:pos x="616" y="593"/>
                  </a:cxn>
                  <a:cxn ang="0">
                    <a:pos x="574" y="617"/>
                  </a:cxn>
                  <a:cxn ang="0">
                    <a:pos x="562" y="707"/>
                  </a:cxn>
                  <a:cxn ang="0">
                    <a:pos x="353" y="755"/>
                  </a:cxn>
                  <a:cxn ang="0">
                    <a:pos x="389" y="641"/>
                  </a:cxn>
                  <a:cxn ang="0">
                    <a:pos x="425" y="647"/>
                  </a:cxn>
                  <a:cxn ang="0">
                    <a:pos x="443" y="617"/>
                  </a:cxn>
                  <a:cxn ang="0">
                    <a:pos x="568" y="515"/>
                  </a:cxn>
                  <a:cxn ang="0">
                    <a:pos x="616" y="473"/>
                  </a:cxn>
                  <a:cxn ang="0">
                    <a:pos x="640" y="396"/>
                  </a:cxn>
                  <a:cxn ang="0">
                    <a:pos x="640" y="378"/>
                  </a:cxn>
                  <a:cxn ang="0">
                    <a:pos x="664" y="270"/>
                  </a:cxn>
                  <a:cxn ang="0">
                    <a:pos x="682" y="192"/>
                  </a:cxn>
                  <a:cxn ang="0">
                    <a:pos x="694" y="264"/>
                  </a:cxn>
                  <a:cxn ang="0">
                    <a:pos x="532" y="455"/>
                  </a:cxn>
                  <a:cxn ang="0">
                    <a:pos x="634" y="803"/>
                  </a:cxn>
                </a:cxnLst>
                <a:rect l="0" t="0" r="r" b="b"/>
                <a:pathLst>
                  <a:path w="1250" h="923">
                    <a:moveTo>
                      <a:pt x="1244" y="713"/>
                    </a:moveTo>
                    <a:lnTo>
                      <a:pt x="1214" y="683"/>
                    </a:lnTo>
                    <a:lnTo>
                      <a:pt x="1166" y="65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413" y="539"/>
                    </a:lnTo>
                    <a:lnTo>
                      <a:pt x="413" y="539"/>
                    </a:lnTo>
                    <a:lnTo>
                      <a:pt x="413" y="539"/>
                    </a:lnTo>
                    <a:lnTo>
                      <a:pt x="413" y="539"/>
                    </a:lnTo>
                    <a:lnTo>
                      <a:pt x="413" y="539"/>
                    </a:lnTo>
                    <a:lnTo>
                      <a:pt x="353" y="599"/>
                    </a:lnTo>
                    <a:lnTo>
                      <a:pt x="347" y="599"/>
                    </a:lnTo>
                    <a:lnTo>
                      <a:pt x="341" y="599"/>
                    </a:lnTo>
                    <a:lnTo>
                      <a:pt x="335" y="611"/>
                    </a:lnTo>
                    <a:lnTo>
                      <a:pt x="311" y="629"/>
                    </a:lnTo>
                    <a:lnTo>
                      <a:pt x="305" y="629"/>
                    </a:lnTo>
                    <a:lnTo>
                      <a:pt x="299" y="629"/>
                    </a:lnTo>
                    <a:lnTo>
                      <a:pt x="299" y="635"/>
                    </a:lnTo>
                    <a:lnTo>
                      <a:pt x="293" y="635"/>
                    </a:lnTo>
                    <a:lnTo>
                      <a:pt x="293" y="635"/>
                    </a:lnTo>
                    <a:lnTo>
                      <a:pt x="293" y="635"/>
                    </a:lnTo>
                    <a:lnTo>
                      <a:pt x="293" y="635"/>
                    </a:lnTo>
                    <a:lnTo>
                      <a:pt x="257" y="659"/>
                    </a:lnTo>
                    <a:lnTo>
                      <a:pt x="257" y="665"/>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640" y="827"/>
                    </a:lnTo>
                    <a:lnTo>
                      <a:pt x="700" y="725"/>
                    </a:lnTo>
                    <a:lnTo>
                      <a:pt x="700" y="725"/>
                    </a:lnTo>
                    <a:lnTo>
                      <a:pt x="700" y="725"/>
                    </a:lnTo>
                    <a:lnTo>
                      <a:pt x="700" y="725"/>
                    </a:lnTo>
                    <a:lnTo>
                      <a:pt x="700" y="725"/>
                    </a:lnTo>
                    <a:lnTo>
                      <a:pt x="658" y="719"/>
                    </a:lnTo>
                    <a:lnTo>
                      <a:pt x="664" y="653"/>
                    </a:lnTo>
                    <a:lnTo>
                      <a:pt x="664" y="653"/>
                    </a:lnTo>
                    <a:lnTo>
                      <a:pt x="670" y="623"/>
                    </a:lnTo>
                    <a:lnTo>
                      <a:pt x="694" y="611"/>
                    </a:lnTo>
                    <a:lnTo>
                      <a:pt x="694" y="605"/>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lnTo>
                      <a:pt x="1244" y="713"/>
                    </a:lnTo>
                    <a:close/>
                    <a:moveTo>
                      <a:pt x="694" y="264"/>
                    </a:moveTo>
                    <a:lnTo>
                      <a:pt x="700" y="276"/>
                    </a:lnTo>
                    <a:lnTo>
                      <a:pt x="712" y="288"/>
                    </a:lnTo>
                    <a:lnTo>
                      <a:pt x="742" y="330"/>
                    </a:lnTo>
                    <a:lnTo>
                      <a:pt x="778" y="360"/>
                    </a:lnTo>
                    <a:lnTo>
                      <a:pt x="784" y="372"/>
                    </a:lnTo>
                    <a:lnTo>
                      <a:pt x="790" y="378"/>
                    </a:lnTo>
                    <a:lnTo>
                      <a:pt x="796" y="384"/>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8" y="569"/>
                    </a:lnTo>
                    <a:lnTo>
                      <a:pt x="658" y="569"/>
                    </a:lnTo>
                    <a:lnTo>
                      <a:pt x="652" y="569"/>
                    </a:lnTo>
                    <a:lnTo>
                      <a:pt x="652" y="575"/>
                    </a:lnTo>
                    <a:lnTo>
                      <a:pt x="640" y="581"/>
                    </a:lnTo>
                    <a:lnTo>
                      <a:pt x="616" y="593"/>
                    </a:lnTo>
                    <a:lnTo>
                      <a:pt x="604" y="599"/>
                    </a:lnTo>
                    <a:lnTo>
                      <a:pt x="592" y="605"/>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lnTo>
                      <a:pt x="694" y="264"/>
                    </a:lnTo>
                    <a:close/>
                    <a:moveTo>
                      <a:pt x="532" y="455"/>
                    </a:moveTo>
                    <a:lnTo>
                      <a:pt x="527" y="461"/>
                    </a:lnTo>
                    <a:lnTo>
                      <a:pt x="532" y="449"/>
                    </a:lnTo>
                    <a:lnTo>
                      <a:pt x="532" y="455"/>
                    </a:lnTo>
                    <a:lnTo>
                      <a:pt x="532" y="455"/>
                    </a:lnTo>
                    <a:close/>
                    <a:moveTo>
                      <a:pt x="634" y="803"/>
                    </a:moveTo>
                    <a:lnTo>
                      <a:pt x="634" y="803"/>
                    </a:lnTo>
                    <a:lnTo>
                      <a:pt x="634" y="803"/>
                    </a:lnTo>
                    <a:lnTo>
                      <a:pt x="634" y="803"/>
                    </a:lnTo>
                    <a:lnTo>
                      <a:pt x="634" y="803"/>
                    </a:lnTo>
                    <a:close/>
                  </a:path>
                </a:pathLst>
              </a:custGeom>
              <a:solidFill>
                <a:schemeClr val="bg2"/>
              </a:solidFill>
              <a:ln w="9525">
                <a:noFill/>
                <a:round/>
                <a:headEnd/>
                <a:tailEnd/>
              </a:ln>
            </p:spPr>
            <p:txBody>
              <a:bodyPr/>
              <a:lstStyle/>
              <a:p>
                <a:pPr>
                  <a:defRPr/>
                </a:pPr>
                <a:endParaRPr lang="el-GR"/>
              </a:p>
            </p:txBody>
          </p:sp>
          <p:sp>
            <p:nvSpPr>
              <p:cNvPr id="10259" name="Freeform 19"/>
              <p:cNvSpPr>
                <a:spLocks/>
              </p:cNvSpPr>
              <p:nvPr/>
            </p:nvSpPr>
            <p:spPr bwMode="hidden">
              <a:xfrm>
                <a:off x="684" y="2709"/>
                <a:ext cx="47" cy="78"/>
              </a:xfrm>
              <a:custGeom>
                <a:avLst/>
                <a:gdLst/>
                <a:ahLst/>
                <a:cxnLst>
                  <a:cxn ang="0">
                    <a:pos x="12" y="72"/>
                  </a:cxn>
                  <a:cxn ang="0">
                    <a:pos x="18" y="60"/>
                  </a:cxn>
                  <a:cxn ang="0">
                    <a:pos x="24" y="54"/>
                  </a:cxn>
                  <a:cxn ang="0">
                    <a:pos x="47" y="0"/>
                  </a:cxn>
                  <a:cxn ang="0">
                    <a:pos x="0" y="78"/>
                  </a:cxn>
                  <a:cxn ang="0">
                    <a:pos x="12" y="72"/>
                  </a:cxn>
                  <a:cxn ang="0">
                    <a:pos x="12" y="72"/>
                  </a:cxn>
                </a:cxnLst>
                <a:rect l="0" t="0" r="r" b="b"/>
                <a:pathLst>
                  <a:path w="47" h="78">
                    <a:moveTo>
                      <a:pt x="12" y="72"/>
                    </a:moveTo>
                    <a:lnTo>
                      <a:pt x="18" y="60"/>
                    </a:lnTo>
                    <a:lnTo>
                      <a:pt x="24" y="54"/>
                    </a:lnTo>
                    <a:lnTo>
                      <a:pt x="47" y="0"/>
                    </a:lnTo>
                    <a:lnTo>
                      <a:pt x="0" y="78"/>
                    </a:lnTo>
                    <a:lnTo>
                      <a:pt x="12" y="72"/>
                    </a:lnTo>
                    <a:lnTo>
                      <a:pt x="12" y="72"/>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60" name="Freeform 20"/>
              <p:cNvSpPr>
                <a:spLocks/>
              </p:cNvSpPr>
              <p:nvPr/>
            </p:nvSpPr>
            <p:spPr bwMode="hidden">
              <a:xfrm>
                <a:off x="1284" y="2572"/>
                <a:ext cx="149" cy="419"/>
              </a:xfrm>
              <a:custGeom>
                <a:avLst/>
                <a:gdLst/>
                <a:ahLst/>
                <a:cxnLst>
                  <a:cxn ang="0">
                    <a:pos x="29" y="96"/>
                  </a:cxn>
                  <a:cxn ang="0">
                    <a:pos x="41" y="126"/>
                  </a:cxn>
                  <a:cxn ang="0">
                    <a:pos x="29" y="161"/>
                  </a:cxn>
                  <a:cxn ang="0">
                    <a:pos x="47" y="149"/>
                  </a:cxn>
                  <a:cxn ang="0">
                    <a:pos x="53" y="347"/>
                  </a:cxn>
                  <a:cxn ang="0">
                    <a:pos x="65" y="371"/>
                  </a:cxn>
                  <a:cxn ang="0">
                    <a:pos x="65" y="377"/>
                  </a:cxn>
                  <a:cxn ang="0">
                    <a:pos x="65" y="389"/>
                  </a:cxn>
                  <a:cxn ang="0">
                    <a:pos x="77" y="395"/>
                  </a:cxn>
                  <a:cxn ang="0">
                    <a:pos x="101" y="407"/>
                  </a:cxn>
                  <a:cxn ang="0">
                    <a:pos x="125" y="413"/>
                  </a:cxn>
                  <a:cxn ang="0">
                    <a:pos x="149" y="419"/>
                  </a:cxn>
                  <a:cxn ang="0">
                    <a:pos x="125" y="395"/>
                  </a:cxn>
                  <a:cxn ang="0">
                    <a:pos x="77" y="365"/>
                  </a:cxn>
                  <a:cxn ang="0">
                    <a:pos x="77" y="365"/>
                  </a:cxn>
                  <a:cxn ang="0">
                    <a:pos x="77" y="353"/>
                  </a:cxn>
                  <a:cxn ang="0">
                    <a:pos x="83" y="329"/>
                  </a:cxn>
                  <a:cxn ang="0">
                    <a:pos x="83" y="293"/>
                  </a:cxn>
                  <a:cxn ang="0">
                    <a:pos x="83" y="257"/>
                  </a:cxn>
                  <a:cxn ang="0">
                    <a:pos x="83" y="221"/>
                  </a:cxn>
                  <a:cxn ang="0">
                    <a:pos x="77" y="185"/>
                  </a:cxn>
                  <a:cxn ang="0">
                    <a:pos x="65" y="155"/>
                  </a:cxn>
                  <a:cxn ang="0">
                    <a:pos x="59" y="143"/>
                  </a:cxn>
                  <a:cxn ang="0">
                    <a:pos x="53" y="137"/>
                  </a:cxn>
                  <a:cxn ang="0">
                    <a:pos x="53" y="120"/>
                  </a:cxn>
                  <a:cxn ang="0">
                    <a:pos x="53" y="108"/>
                  </a:cxn>
                  <a:cxn ang="0">
                    <a:pos x="47" y="90"/>
                  </a:cxn>
                  <a:cxn ang="0">
                    <a:pos x="35" y="54"/>
                  </a:cxn>
                  <a:cxn ang="0">
                    <a:pos x="23" y="18"/>
                  </a:cxn>
                  <a:cxn ang="0">
                    <a:pos x="17" y="6"/>
                  </a:cxn>
                  <a:cxn ang="0">
                    <a:pos x="17" y="0"/>
                  </a:cxn>
                  <a:cxn ang="0">
                    <a:pos x="0" y="6"/>
                  </a:cxn>
                  <a:cxn ang="0">
                    <a:pos x="6" y="114"/>
                  </a:cxn>
                  <a:cxn ang="0">
                    <a:pos x="29" y="96"/>
                  </a:cxn>
                  <a:cxn ang="0">
                    <a:pos x="29" y="96"/>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lnTo>
                      <a:pt x="29" y="9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61" name="Freeform 21"/>
              <p:cNvSpPr>
                <a:spLocks/>
              </p:cNvSpPr>
              <p:nvPr/>
            </p:nvSpPr>
            <p:spPr bwMode="hidden">
              <a:xfrm>
                <a:off x="1140" y="2434"/>
                <a:ext cx="167" cy="138"/>
              </a:xfrm>
              <a:custGeom>
                <a:avLst/>
                <a:gdLst/>
                <a:ahLst/>
                <a:cxnLst>
                  <a:cxn ang="0">
                    <a:pos x="102" y="18"/>
                  </a:cxn>
                  <a:cxn ang="0">
                    <a:pos x="96" y="12"/>
                  </a:cxn>
                  <a:cxn ang="0">
                    <a:pos x="90" y="0"/>
                  </a:cxn>
                  <a:cxn ang="0">
                    <a:pos x="78" y="0"/>
                  </a:cxn>
                  <a:cxn ang="0">
                    <a:pos x="66" y="0"/>
                  </a:cxn>
                  <a:cxn ang="0">
                    <a:pos x="60" y="0"/>
                  </a:cxn>
                  <a:cxn ang="0">
                    <a:pos x="48" y="6"/>
                  </a:cxn>
                  <a:cxn ang="0">
                    <a:pos x="36" y="12"/>
                  </a:cxn>
                  <a:cxn ang="0">
                    <a:pos x="30" y="12"/>
                  </a:cxn>
                  <a:cxn ang="0">
                    <a:pos x="24" y="24"/>
                  </a:cxn>
                  <a:cxn ang="0">
                    <a:pos x="18" y="42"/>
                  </a:cxn>
                  <a:cxn ang="0">
                    <a:pos x="6" y="66"/>
                  </a:cxn>
                  <a:cxn ang="0">
                    <a:pos x="0" y="72"/>
                  </a:cxn>
                  <a:cxn ang="0">
                    <a:pos x="42" y="30"/>
                  </a:cxn>
                  <a:cxn ang="0">
                    <a:pos x="30" y="66"/>
                  </a:cxn>
                  <a:cxn ang="0">
                    <a:pos x="96" y="36"/>
                  </a:cxn>
                  <a:cxn ang="0">
                    <a:pos x="120" y="78"/>
                  </a:cxn>
                  <a:cxn ang="0">
                    <a:pos x="120" y="54"/>
                  </a:cxn>
                  <a:cxn ang="0">
                    <a:pos x="167" y="138"/>
                  </a:cxn>
                  <a:cxn ang="0">
                    <a:pos x="167" y="120"/>
                  </a:cxn>
                  <a:cxn ang="0">
                    <a:pos x="161" y="102"/>
                  </a:cxn>
                  <a:cxn ang="0">
                    <a:pos x="138" y="60"/>
                  </a:cxn>
                  <a:cxn ang="0">
                    <a:pos x="114" y="30"/>
                  </a:cxn>
                  <a:cxn ang="0">
                    <a:pos x="108" y="24"/>
                  </a:cxn>
                  <a:cxn ang="0">
                    <a:pos x="102" y="18"/>
                  </a:cxn>
                  <a:cxn ang="0">
                    <a:pos x="102" y="18"/>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lnTo>
                      <a:pt x="102" y="18"/>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62" name="Freeform 22"/>
              <p:cNvSpPr>
                <a:spLocks/>
              </p:cNvSpPr>
              <p:nvPr/>
            </p:nvSpPr>
            <p:spPr bwMode="hidden">
              <a:xfrm>
                <a:off x="948" y="2314"/>
                <a:ext cx="113" cy="114"/>
              </a:xfrm>
              <a:custGeom>
                <a:avLst/>
                <a:gdLst/>
                <a:ahLst/>
                <a:cxnLst>
                  <a:cxn ang="0">
                    <a:pos x="0" y="0"/>
                  </a:cxn>
                  <a:cxn ang="0">
                    <a:pos x="6" y="0"/>
                  </a:cxn>
                  <a:cxn ang="0">
                    <a:pos x="24" y="6"/>
                  </a:cxn>
                  <a:cxn ang="0">
                    <a:pos x="48" y="18"/>
                  </a:cxn>
                  <a:cxn ang="0">
                    <a:pos x="71" y="36"/>
                  </a:cxn>
                  <a:cxn ang="0">
                    <a:pos x="83" y="48"/>
                  </a:cxn>
                  <a:cxn ang="0">
                    <a:pos x="95" y="66"/>
                  </a:cxn>
                  <a:cxn ang="0">
                    <a:pos x="107" y="90"/>
                  </a:cxn>
                  <a:cxn ang="0">
                    <a:pos x="113" y="114"/>
                  </a:cxn>
                  <a:cxn ang="0">
                    <a:pos x="83" y="66"/>
                  </a:cxn>
                  <a:cxn ang="0">
                    <a:pos x="60" y="78"/>
                  </a:cxn>
                  <a:cxn ang="0">
                    <a:pos x="71" y="54"/>
                  </a:cxn>
                  <a:cxn ang="0">
                    <a:pos x="12" y="78"/>
                  </a:cxn>
                  <a:cxn ang="0">
                    <a:pos x="60" y="48"/>
                  </a:cxn>
                  <a:cxn ang="0">
                    <a:pos x="60" y="42"/>
                  </a:cxn>
                  <a:cxn ang="0">
                    <a:pos x="54" y="30"/>
                  </a:cxn>
                  <a:cxn ang="0">
                    <a:pos x="36" y="18"/>
                  </a:cxn>
                  <a:cxn ang="0">
                    <a:pos x="0" y="0"/>
                  </a:cxn>
                  <a:cxn ang="0">
                    <a:pos x="0" y="0"/>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lnTo>
                      <a:pt x="0"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63" name="Freeform 23"/>
              <p:cNvSpPr>
                <a:spLocks/>
              </p:cNvSpPr>
              <p:nvPr/>
            </p:nvSpPr>
            <p:spPr bwMode="hidden">
              <a:xfrm>
                <a:off x="1122" y="2578"/>
                <a:ext cx="66" cy="60"/>
              </a:xfrm>
              <a:custGeom>
                <a:avLst/>
                <a:gdLst/>
                <a:ahLst/>
                <a:cxnLst>
                  <a:cxn ang="0">
                    <a:pos x="54" y="0"/>
                  </a:cxn>
                  <a:cxn ang="0">
                    <a:pos x="42" y="18"/>
                  </a:cxn>
                  <a:cxn ang="0">
                    <a:pos x="36" y="6"/>
                  </a:cxn>
                  <a:cxn ang="0">
                    <a:pos x="24" y="30"/>
                  </a:cxn>
                  <a:cxn ang="0">
                    <a:pos x="18" y="36"/>
                  </a:cxn>
                  <a:cxn ang="0">
                    <a:pos x="6" y="48"/>
                  </a:cxn>
                  <a:cxn ang="0">
                    <a:pos x="0" y="60"/>
                  </a:cxn>
                  <a:cxn ang="0">
                    <a:pos x="12" y="54"/>
                  </a:cxn>
                  <a:cxn ang="0">
                    <a:pos x="30" y="36"/>
                  </a:cxn>
                  <a:cxn ang="0">
                    <a:pos x="54" y="18"/>
                  </a:cxn>
                  <a:cxn ang="0">
                    <a:pos x="66" y="6"/>
                  </a:cxn>
                  <a:cxn ang="0">
                    <a:pos x="54" y="0"/>
                  </a:cxn>
                  <a:cxn ang="0">
                    <a:pos x="54" y="0"/>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lnTo>
                      <a:pt x="54"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64" name="Freeform 24"/>
              <p:cNvSpPr>
                <a:spLocks/>
              </p:cNvSpPr>
              <p:nvPr/>
            </p:nvSpPr>
            <p:spPr bwMode="hidden">
              <a:xfrm>
                <a:off x="942" y="2674"/>
                <a:ext cx="161" cy="179"/>
              </a:xfrm>
              <a:custGeom>
                <a:avLst/>
                <a:gdLst/>
                <a:ahLst/>
                <a:cxnLst>
                  <a:cxn ang="0">
                    <a:pos x="131" y="53"/>
                  </a:cxn>
                  <a:cxn ang="0">
                    <a:pos x="137" y="53"/>
                  </a:cxn>
                  <a:cxn ang="0">
                    <a:pos x="143" y="41"/>
                  </a:cxn>
                  <a:cxn ang="0">
                    <a:pos x="155" y="35"/>
                  </a:cxn>
                  <a:cxn ang="0">
                    <a:pos x="161" y="24"/>
                  </a:cxn>
                  <a:cxn ang="0">
                    <a:pos x="161" y="12"/>
                  </a:cxn>
                  <a:cxn ang="0">
                    <a:pos x="161" y="0"/>
                  </a:cxn>
                  <a:cxn ang="0">
                    <a:pos x="149" y="24"/>
                  </a:cxn>
                  <a:cxn ang="0">
                    <a:pos x="143" y="35"/>
                  </a:cxn>
                  <a:cxn ang="0">
                    <a:pos x="131" y="35"/>
                  </a:cxn>
                  <a:cxn ang="0">
                    <a:pos x="119" y="41"/>
                  </a:cxn>
                  <a:cxn ang="0">
                    <a:pos x="125" y="53"/>
                  </a:cxn>
                  <a:cxn ang="0">
                    <a:pos x="95" y="95"/>
                  </a:cxn>
                  <a:cxn ang="0">
                    <a:pos x="0" y="137"/>
                  </a:cxn>
                  <a:cxn ang="0">
                    <a:pos x="60" y="119"/>
                  </a:cxn>
                  <a:cxn ang="0">
                    <a:pos x="54" y="125"/>
                  </a:cxn>
                  <a:cxn ang="0">
                    <a:pos x="48" y="131"/>
                  </a:cxn>
                  <a:cxn ang="0">
                    <a:pos x="24" y="155"/>
                  </a:cxn>
                  <a:cxn ang="0">
                    <a:pos x="12" y="167"/>
                  </a:cxn>
                  <a:cxn ang="0">
                    <a:pos x="0" y="173"/>
                  </a:cxn>
                  <a:cxn ang="0">
                    <a:pos x="0" y="179"/>
                  </a:cxn>
                  <a:cxn ang="0">
                    <a:pos x="6" y="173"/>
                  </a:cxn>
                  <a:cxn ang="0">
                    <a:pos x="30" y="155"/>
                  </a:cxn>
                  <a:cxn ang="0">
                    <a:pos x="48" y="143"/>
                  </a:cxn>
                  <a:cxn ang="0">
                    <a:pos x="71" y="125"/>
                  </a:cxn>
                  <a:cxn ang="0">
                    <a:pos x="95" y="107"/>
                  </a:cxn>
                  <a:cxn ang="0">
                    <a:pos x="119" y="77"/>
                  </a:cxn>
                  <a:cxn ang="0">
                    <a:pos x="131" y="59"/>
                  </a:cxn>
                  <a:cxn ang="0">
                    <a:pos x="131" y="53"/>
                  </a:cxn>
                  <a:cxn ang="0">
                    <a:pos x="131" y="53"/>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lnTo>
                      <a:pt x="131" y="53"/>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65" name="Freeform 25"/>
              <p:cNvSpPr>
                <a:spLocks/>
              </p:cNvSpPr>
              <p:nvPr/>
            </p:nvSpPr>
            <p:spPr bwMode="hidden">
              <a:xfrm>
                <a:off x="737" y="2763"/>
                <a:ext cx="73" cy="54"/>
              </a:xfrm>
              <a:custGeom>
                <a:avLst/>
                <a:gdLst/>
                <a:ahLst/>
                <a:cxnLst>
                  <a:cxn ang="0">
                    <a:pos x="24" y="36"/>
                  </a:cxn>
                  <a:cxn ang="0">
                    <a:pos x="48" y="24"/>
                  </a:cxn>
                  <a:cxn ang="0">
                    <a:pos x="60" y="12"/>
                  </a:cxn>
                  <a:cxn ang="0">
                    <a:pos x="66" y="6"/>
                  </a:cxn>
                  <a:cxn ang="0">
                    <a:pos x="72" y="0"/>
                  </a:cxn>
                  <a:cxn ang="0">
                    <a:pos x="42" y="18"/>
                  </a:cxn>
                  <a:cxn ang="0">
                    <a:pos x="30" y="24"/>
                  </a:cxn>
                  <a:cxn ang="0">
                    <a:pos x="24" y="24"/>
                  </a:cxn>
                  <a:cxn ang="0">
                    <a:pos x="18" y="18"/>
                  </a:cxn>
                  <a:cxn ang="0">
                    <a:pos x="12" y="12"/>
                  </a:cxn>
                  <a:cxn ang="0">
                    <a:pos x="0" y="54"/>
                  </a:cxn>
                  <a:cxn ang="0">
                    <a:pos x="12" y="42"/>
                  </a:cxn>
                  <a:cxn ang="0">
                    <a:pos x="24" y="36"/>
                  </a:cxn>
                  <a:cxn ang="0">
                    <a:pos x="24" y="36"/>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lnTo>
                      <a:pt x="24" y="3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66" name="Freeform 26"/>
              <p:cNvSpPr>
                <a:spLocks/>
              </p:cNvSpPr>
              <p:nvPr/>
            </p:nvSpPr>
            <p:spPr bwMode="hidden">
              <a:xfrm>
                <a:off x="624" y="2889"/>
                <a:ext cx="12" cy="54"/>
              </a:xfrm>
              <a:custGeom>
                <a:avLst/>
                <a:gdLst/>
                <a:ahLst/>
                <a:cxnLst>
                  <a:cxn ang="0">
                    <a:pos x="12" y="0"/>
                  </a:cxn>
                  <a:cxn ang="0">
                    <a:pos x="0" y="12"/>
                  </a:cxn>
                  <a:cxn ang="0">
                    <a:pos x="0" y="18"/>
                  </a:cxn>
                  <a:cxn ang="0">
                    <a:pos x="6" y="54"/>
                  </a:cxn>
                  <a:cxn ang="0">
                    <a:pos x="12" y="36"/>
                  </a:cxn>
                  <a:cxn ang="0">
                    <a:pos x="12" y="18"/>
                  </a:cxn>
                  <a:cxn ang="0">
                    <a:pos x="12" y="6"/>
                  </a:cxn>
                  <a:cxn ang="0">
                    <a:pos x="12" y="0"/>
                  </a:cxn>
                  <a:cxn ang="0">
                    <a:pos x="12" y="0"/>
                  </a:cxn>
                </a:cxnLst>
                <a:rect l="0" t="0" r="r" b="b"/>
                <a:pathLst>
                  <a:path w="12" h="54">
                    <a:moveTo>
                      <a:pt x="12" y="0"/>
                    </a:moveTo>
                    <a:lnTo>
                      <a:pt x="0" y="12"/>
                    </a:lnTo>
                    <a:lnTo>
                      <a:pt x="0" y="18"/>
                    </a:lnTo>
                    <a:lnTo>
                      <a:pt x="6" y="54"/>
                    </a:lnTo>
                    <a:lnTo>
                      <a:pt x="12" y="36"/>
                    </a:lnTo>
                    <a:lnTo>
                      <a:pt x="12" y="18"/>
                    </a:lnTo>
                    <a:lnTo>
                      <a:pt x="12" y="6"/>
                    </a:lnTo>
                    <a:lnTo>
                      <a:pt x="12" y="0"/>
                    </a:lnTo>
                    <a:lnTo>
                      <a:pt x="12"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67" name="Freeform 27"/>
              <p:cNvSpPr>
                <a:spLocks/>
              </p:cNvSpPr>
              <p:nvPr/>
            </p:nvSpPr>
            <p:spPr bwMode="hidden">
              <a:xfrm>
                <a:off x="492" y="3021"/>
                <a:ext cx="48" cy="72"/>
              </a:xfrm>
              <a:custGeom>
                <a:avLst/>
                <a:gdLst/>
                <a:ahLst/>
                <a:cxnLst>
                  <a:cxn ang="0">
                    <a:pos x="48" y="6"/>
                  </a:cxn>
                  <a:cxn ang="0">
                    <a:pos x="48" y="6"/>
                  </a:cxn>
                  <a:cxn ang="0">
                    <a:pos x="48" y="6"/>
                  </a:cxn>
                  <a:cxn ang="0">
                    <a:pos x="48" y="6"/>
                  </a:cxn>
                  <a:cxn ang="0">
                    <a:pos x="6" y="0"/>
                  </a:cxn>
                  <a:cxn ang="0">
                    <a:pos x="42" y="12"/>
                  </a:cxn>
                  <a:cxn ang="0">
                    <a:pos x="42" y="12"/>
                  </a:cxn>
                  <a:cxn ang="0">
                    <a:pos x="0" y="72"/>
                  </a:cxn>
                  <a:cxn ang="0">
                    <a:pos x="18" y="54"/>
                  </a:cxn>
                  <a:cxn ang="0">
                    <a:pos x="18" y="66"/>
                  </a:cxn>
                  <a:cxn ang="0">
                    <a:pos x="48" y="6"/>
                  </a:cxn>
                  <a:cxn ang="0">
                    <a:pos x="48" y="6"/>
                  </a:cxn>
                  <a:cxn ang="0">
                    <a:pos x="48" y="6"/>
                  </a:cxn>
                </a:cxnLst>
                <a:rect l="0" t="0" r="r" b="b"/>
                <a:pathLst>
                  <a:path w="48" h="72">
                    <a:moveTo>
                      <a:pt x="48" y="6"/>
                    </a:moveTo>
                    <a:lnTo>
                      <a:pt x="48" y="6"/>
                    </a:lnTo>
                    <a:lnTo>
                      <a:pt x="48" y="6"/>
                    </a:lnTo>
                    <a:lnTo>
                      <a:pt x="48" y="6"/>
                    </a:lnTo>
                    <a:lnTo>
                      <a:pt x="6" y="0"/>
                    </a:lnTo>
                    <a:lnTo>
                      <a:pt x="42" y="12"/>
                    </a:lnTo>
                    <a:lnTo>
                      <a:pt x="42" y="12"/>
                    </a:lnTo>
                    <a:lnTo>
                      <a:pt x="0" y="72"/>
                    </a:lnTo>
                    <a:lnTo>
                      <a:pt x="18" y="54"/>
                    </a:lnTo>
                    <a:lnTo>
                      <a:pt x="18" y="66"/>
                    </a:lnTo>
                    <a:lnTo>
                      <a:pt x="48" y="6"/>
                    </a:lnTo>
                    <a:lnTo>
                      <a:pt x="48" y="6"/>
                    </a:lnTo>
                    <a:lnTo>
                      <a:pt x="48"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68" name="Freeform 28"/>
              <p:cNvSpPr>
                <a:spLocks/>
              </p:cNvSpPr>
              <p:nvPr/>
            </p:nvSpPr>
            <p:spPr bwMode="hidden">
              <a:xfrm>
                <a:off x="437" y="3027"/>
                <a:ext cx="288" cy="84"/>
              </a:xfrm>
              <a:custGeom>
                <a:avLst/>
                <a:gdLst/>
                <a:ahLst/>
                <a:cxnLst>
                  <a:cxn ang="0">
                    <a:pos x="287" y="0"/>
                  </a:cxn>
                  <a:cxn ang="0">
                    <a:pos x="0" y="84"/>
                  </a:cxn>
                  <a:cxn ang="0">
                    <a:pos x="168" y="36"/>
                  </a:cxn>
                  <a:cxn ang="0">
                    <a:pos x="114" y="60"/>
                  </a:cxn>
                  <a:cxn ang="0">
                    <a:pos x="276" y="18"/>
                  </a:cxn>
                  <a:cxn ang="0">
                    <a:pos x="287" y="0"/>
                  </a:cxn>
                  <a:cxn ang="0">
                    <a:pos x="287" y="0"/>
                  </a:cxn>
                </a:cxnLst>
                <a:rect l="0" t="0" r="r" b="b"/>
                <a:pathLst>
                  <a:path w="287" h="84">
                    <a:moveTo>
                      <a:pt x="287" y="0"/>
                    </a:moveTo>
                    <a:lnTo>
                      <a:pt x="0" y="84"/>
                    </a:lnTo>
                    <a:lnTo>
                      <a:pt x="168" y="36"/>
                    </a:lnTo>
                    <a:lnTo>
                      <a:pt x="114" y="60"/>
                    </a:lnTo>
                    <a:lnTo>
                      <a:pt x="276" y="18"/>
                    </a:lnTo>
                    <a:lnTo>
                      <a:pt x="287" y="0"/>
                    </a:lnTo>
                    <a:lnTo>
                      <a:pt x="287"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69" name="Freeform 29"/>
              <p:cNvSpPr>
                <a:spLocks/>
              </p:cNvSpPr>
              <p:nvPr/>
            </p:nvSpPr>
            <p:spPr bwMode="hidden">
              <a:xfrm>
                <a:off x="828" y="3003"/>
                <a:ext cx="66" cy="108"/>
              </a:xfrm>
              <a:custGeom>
                <a:avLst/>
                <a:gdLst/>
                <a:ahLst/>
                <a:cxnLst>
                  <a:cxn ang="0">
                    <a:pos x="6" y="0"/>
                  </a:cxn>
                  <a:cxn ang="0">
                    <a:pos x="66" y="6"/>
                  </a:cxn>
                  <a:cxn ang="0">
                    <a:pos x="0" y="84"/>
                  </a:cxn>
                  <a:cxn ang="0">
                    <a:pos x="54" y="24"/>
                  </a:cxn>
                  <a:cxn ang="0">
                    <a:pos x="6" y="108"/>
                  </a:cxn>
                  <a:cxn ang="0">
                    <a:pos x="66" y="6"/>
                  </a:cxn>
                  <a:cxn ang="0">
                    <a:pos x="6" y="0"/>
                  </a:cxn>
                  <a:cxn ang="0">
                    <a:pos x="6" y="0"/>
                  </a:cxn>
                </a:cxnLst>
                <a:rect l="0" t="0" r="r" b="b"/>
                <a:pathLst>
                  <a:path w="66" h="108">
                    <a:moveTo>
                      <a:pt x="6" y="0"/>
                    </a:moveTo>
                    <a:lnTo>
                      <a:pt x="66" y="6"/>
                    </a:lnTo>
                    <a:lnTo>
                      <a:pt x="0" y="84"/>
                    </a:lnTo>
                    <a:lnTo>
                      <a:pt x="54" y="24"/>
                    </a:lnTo>
                    <a:lnTo>
                      <a:pt x="6" y="108"/>
                    </a:lnTo>
                    <a:lnTo>
                      <a:pt x="66" y="6"/>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70" name="Freeform 30"/>
              <p:cNvSpPr>
                <a:spLocks/>
              </p:cNvSpPr>
              <p:nvPr/>
            </p:nvSpPr>
            <p:spPr bwMode="hidden">
              <a:xfrm>
                <a:off x="366" y="3111"/>
                <a:ext cx="77" cy="42"/>
              </a:xfrm>
              <a:custGeom>
                <a:avLst/>
                <a:gdLst/>
                <a:ahLst/>
                <a:cxnLst>
                  <a:cxn ang="0">
                    <a:pos x="36" y="0"/>
                  </a:cxn>
                  <a:cxn ang="0">
                    <a:pos x="42" y="0"/>
                  </a:cxn>
                  <a:cxn ang="0">
                    <a:pos x="60" y="6"/>
                  </a:cxn>
                  <a:cxn ang="0">
                    <a:pos x="48" y="6"/>
                  </a:cxn>
                  <a:cxn ang="0">
                    <a:pos x="42" y="6"/>
                  </a:cxn>
                  <a:cxn ang="0">
                    <a:pos x="60" y="6"/>
                  </a:cxn>
                  <a:cxn ang="0">
                    <a:pos x="0" y="24"/>
                  </a:cxn>
                  <a:cxn ang="0">
                    <a:pos x="71" y="6"/>
                  </a:cxn>
                  <a:cxn ang="0">
                    <a:pos x="66" y="42"/>
                  </a:cxn>
                  <a:cxn ang="0">
                    <a:pos x="77" y="6"/>
                  </a:cxn>
                  <a:cxn ang="0">
                    <a:pos x="36" y="0"/>
                  </a:cxn>
                  <a:cxn ang="0">
                    <a:pos x="36" y="0"/>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lnTo>
                      <a:pt x="3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71" name="Freeform 31"/>
              <p:cNvSpPr>
                <a:spLocks/>
              </p:cNvSpPr>
              <p:nvPr/>
            </p:nvSpPr>
            <p:spPr bwMode="hidden">
              <a:xfrm>
                <a:off x="498" y="3165"/>
                <a:ext cx="66" cy="30"/>
              </a:xfrm>
              <a:custGeom>
                <a:avLst/>
                <a:gdLst/>
                <a:ahLst/>
                <a:cxnLst>
                  <a:cxn ang="0">
                    <a:pos x="66" y="6"/>
                  </a:cxn>
                  <a:cxn ang="0">
                    <a:pos x="0" y="0"/>
                  </a:cxn>
                  <a:cxn ang="0">
                    <a:pos x="54" y="6"/>
                  </a:cxn>
                  <a:cxn ang="0">
                    <a:pos x="18" y="18"/>
                  </a:cxn>
                  <a:cxn ang="0">
                    <a:pos x="60" y="12"/>
                  </a:cxn>
                  <a:cxn ang="0">
                    <a:pos x="60" y="30"/>
                  </a:cxn>
                  <a:cxn ang="0">
                    <a:pos x="60" y="30"/>
                  </a:cxn>
                  <a:cxn ang="0">
                    <a:pos x="66" y="6"/>
                  </a:cxn>
                  <a:cxn ang="0">
                    <a:pos x="66" y="6"/>
                  </a:cxn>
                </a:cxnLst>
                <a:rect l="0" t="0" r="r" b="b"/>
                <a:pathLst>
                  <a:path w="66" h="30">
                    <a:moveTo>
                      <a:pt x="66" y="6"/>
                    </a:moveTo>
                    <a:lnTo>
                      <a:pt x="0" y="0"/>
                    </a:lnTo>
                    <a:lnTo>
                      <a:pt x="54" y="6"/>
                    </a:lnTo>
                    <a:lnTo>
                      <a:pt x="18" y="18"/>
                    </a:lnTo>
                    <a:lnTo>
                      <a:pt x="60" y="12"/>
                    </a:lnTo>
                    <a:lnTo>
                      <a:pt x="60" y="30"/>
                    </a:lnTo>
                    <a:lnTo>
                      <a:pt x="60" y="30"/>
                    </a:lnTo>
                    <a:lnTo>
                      <a:pt x="66" y="6"/>
                    </a:lnTo>
                    <a:lnTo>
                      <a:pt x="66"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72" name="Freeform 32"/>
              <p:cNvSpPr>
                <a:spLocks/>
              </p:cNvSpPr>
              <p:nvPr/>
            </p:nvSpPr>
            <p:spPr bwMode="hidden">
              <a:xfrm>
                <a:off x="840" y="2919"/>
                <a:ext cx="18" cy="60"/>
              </a:xfrm>
              <a:custGeom>
                <a:avLst/>
                <a:gdLst/>
                <a:ahLst/>
                <a:cxnLst>
                  <a:cxn ang="0">
                    <a:pos x="0" y="24"/>
                  </a:cxn>
                  <a:cxn ang="0">
                    <a:pos x="12" y="24"/>
                  </a:cxn>
                  <a:cxn ang="0">
                    <a:pos x="12" y="60"/>
                  </a:cxn>
                  <a:cxn ang="0">
                    <a:pos x="18" y="18"/>
                  </a:cxn>
                  <a:cxn ang="0">
                    <a:pos x="18" y="18"/>
                  </a:cxn>
                  <a:cxn ang="0">
                    <a:pos x="18" y="0"/>
                  </a:cxn>
                  <a:cxn ang="0">
                    <a:pos x="12" y="18"/>
                  </a:cxn>
                  <a:cxn ang="0">
                    <a:pos x="0" y="24"/>
                  </a:cxn>
                  <a:cxn ang="0">
                    <a:pos x="0" y="24"/>
                  </a:cxn>
                </a:cxnLst>
                <a:rect l="0" t="0" r="r" b="b"/>
                <a:pathLst>
                  <a:path w="18" h="60">
                    <a:moveTo>
                      <a:pt x="0" y="24"/>
                    </a:moveTo>
                    <a:lnTo>
                      <a:pt x="12" y="24"/>
                    </a:lnTo>
                    <a:lnTo>
                      <a:pt x="12" y="60"/>
                    </a:lnTo>
                    <a:lnTo>
                      <a:pt x="18" y="18"/>
                    </a:lnTo>
                    <a:lnTo>
                      <a:pt x="18" y="18"/>
                    </a:lnTo>
                    <a:lnTo>
                      <a:pt x="18" y="0"/>
                    </a:lnTo>
                    <a:lnTo>
                      <a:pt x="12" y="18"/>
                    </a:lnTo>
                    <a:lnTo>
                      <a:pt x="0" y="24"/>
                    </a:lnTo>
                    <a:lnTo>
                      <a:pt x="0" y="24"/>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73" name="Freeform 33"/>
              <p:cNvSpPr>
                <a:spLocks/>
              </p:cNvSpPr>
              <p:nvPr/>
            </p:nvSpPr>
            <p:spPr bwMode="hidden">
              <a:xfrm>
                <a:off x="546" y="3021"/>
                <a:ext cx="6" cy="18"/>
              </a:xfrm>
              <a:custGeom>
                <a:avLst/>
                <a:gdLst/>
                <a:ahLst/>
                <a:cxnLst>
                  <a:cxn ang="0">
                    <a:pos x="6" y="0"/>
                  </a:cxn>
                  <a:cxn ang="0">
                    <a:pos x="0" y="18"/>
                  </a:cxn>
                  <a:cxn ang="0">
                    <a:pos x="6" y="12"/>
                  </a:cxn>
                  <a:cxn ang="0">
                    <a:pos x="6" y="0"/>
                  </a:cxn>
                  <a:cxn ang="0">
                    <a:pos x="6" y="0"/>
                  </a:cxn>
                </a:cxnLst>
                <a:rect l="0" t="0" r="r" b="b"/>
                <a:pathLst>
                  <a:path w="6" h="18">
                    <a:moveTo>
                      <a:pt x="6" y="0"/>
                    </a:moveTo>
                    <a:lnTo>
                      <a:pt x="0" y="18"/>
                    </a:lnTo>
                    <a:lnTo>
                      <a:pt x="6" y="12"/>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74" name="Freeform 34"/>
              <p:cNvSpPr>
                <a:spLocks/>
              </p:cNvSpPr>
              <p:nvPr/>
            </p:nvSpPr>
            <p:spPr bwMode="hidden">
              <a:xfrm>
                <a:off x="534" y="2943"/>
                <a:ext cx="30" cy="78"/>
              </a:xfrm>
              <a:custGeom>
                <a:avLst/>
                <a:gdLst/>
                <a:ahLst/>
                <a:cxnLst>
                  <a:cxn ang="0">
                    <a:pos x="24" y="6"/>
                  </a:cxn>
                  <a:cxn ang="0">
                    <a:pos x="18" y="24"/>
                  </a:cxn>
                  <a:cxn ang="0">
                    <a:pos x="0" y="18"/>
                  </a:cxn>
                  <a:cxn ang="0">
                    <a:pos x="12" y="30"/>
                  </a:cxn>
                  <a:cxn ang="0">
                    <a:pos x="6" y="42"/>
                  </a:cxn>
                  <a:cxn ang="0">
                    <a:pos x="18" y="78"/>
                  </a:cxn>
                  <a:cxn ang="0">
                    <a:pos x="18" y="24"/>
                  </a:cxn>
                  <a:cxn ang="0">
                    <a:pos x="24" y="12"/>
                  </a:cxn>
                  <a:cxn ang="0">
                    <a:pos x="30" y="6"/>
                  </a:cxn>
                  <a:cxn ang="0">
                    <a:pos x="30" y="6"/>
                  </a:cxn>
                  <a:cxn ang="0">
                    <a:pos x="12" y="0"/>
                  </a:cxn>
                  <a:cxn ang="0">
                    <a:pos x="24" y="6"/>
                  </a:cxn>
                  <a:cxn ang="0">
                    <a:pos x="24" y="6"/>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30" y="6"/>
                    </a:lnTo>
                    <a:lnTo>
                      <a:pt x="12" y="0"/>
                    </a:lnTo>
                    <a:lnTo>
                      <a:pt x="24" y="6"/>
                    </a:lnTo>
                    <a:lnTo>
                      <a:pt x="24"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75" name="Freeform 35"/>
              <p:cNvSpPr>
                <a:spLocks/>
              </p:cNvSpPr>
              <p:nvPr/>
            </p:nvSpPr>
            <p:spPr bwMode="hidden">
              <a:xfrm>
                <a:off x="540" y="3039"/>
                <a:ext cx="24" cy="24"/>
              </a:xfrm>
              <a:custGeom>
                <a:avLst/>
                <a:gdLst/>
                <a:ahLst/>
                <a:cxnLst>
                  <a:cxn ang="0">
                    <a:pos x="6" y="0"/>
                  </a:cxn>
                  <a:cxn ang="0">
                    <a:pos x="0" y="0"/>
                  </a:cxn>
                  <a:cxn ang="0">
                    <a:pos x="6" y="0"/>
                  </a:cxn>
                  <a:cxn ang="0">
                    <a:pos x="12" y="6"/>
                  </a:cxn>
                  <a:cxn ang="0">
                    <a:pos x="24" y="24"/>
                  </a:cxn>
                  <a:cxn ang="0">
                    <a:pos x="24" y="18"/>
                  </a:cxn>
                  <a:cxn ang="0">
                    <a:pos x="18" y="6"/>
                  </a:cxn>
                  <a:cxn ang="0">
                    <a:pos x="12" y="0"/>
                  </a:cxn>
                  <a:cxn ang="0">
                    <a:pos x="6" y="0"/>
                  </a:cxn>
                  <a:cxn ang="0">
                    <a:pos x="6" y="0"/>
                  </a:cxn>
                  <a:cxn ang="0">
                    <a:pos x="6" y="0"/>
                  </a:cxn>
                </a:cxnLst>
                <a:rect l="0" t="0" r="r" b="b"/>
                <a:pathLst>
                  <a:path w="24" h="24">
                    <a:moveTo>
                      <a:pt x="6" y="0"/>
                    </a:moveTo>
                    <a:lnTo>
                      <a:pt x="0" y="0"/>
                    </a:lnTo>
                    <a:lnTo>
                      <a:pt x="6" y="0"/>
                    </a:lnTo>
                    <a:lnTo>
                      <a:pt x="12" y="6"/>
                    </a:lnTo>
                    <a:lnTo>
                      <a:pt x="24" y="24"/>
                    </a:lnTo>
                    <a:lnTo>
                      <a:pt x="24" y="18"/>
                    </a:lnTo>
                    <a:lnTo>
                      <a:pt x="18" y="6"/>
                    </a:lnTo>
                    <a:lnTo>
                      <a:pt x="12" y="0"/>
                    </a:lnTo>
                    <a:lnTo>
                      <a:pt x="6" y="0"/>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l-GR"/>
              </a:p>
            </p:txBody>
          </p:sp>
          <p:sp>
            <p:nvSpPr>
              <p:cNvPr id="10276" name="Freeform 36"/>
              <p:cNvSpPr>
                <a:spLocks/>
              </p:cNvSpPr>
              <p:nvPr/>
            </p:nvSpPr>
            <p:spPr bwMode="hidden">
              <a:xfrm>
                <a:off x="801" y="2681"/>
                <a:ext cx="215" cy="216"/>
              </a:xfrm>
              <a:custGeom>
                <a:avLst/>
                <a:gdLst/>
                <a:ahLst/>
                <a:cxnLst>
                  <a:cxn ang="0">
                    <a:pos x="215" y="0"/>
                  </a:cxn>
                  <a:cxn ang="0">
                    <a:pos x="147" y="36"/>
                  </a:cxn>
                  <a:cxn ang="0">
                    <a:pos x="132" y="49"/>
                  </a:cxn>
                  <a:cxn ang="0">
                    <a:pos x="104" y="79"/>
                  </a:cxn>
                  <a:cxn ang="0">
                    <a:pos x="87" y="114"/>
                  </a:cxn>
                  <a:cxn ang="0">
                    <a:pos x="48" y="156"/>
                  </a:cxn>
                  <a:cxn ang="0">
                    <a:pos x="42" y="166"/>
                  </a:cxn>
                  <a:cxn ang="0">
                    <a:pos x="29" y="177"/>
                  </a:cxn>
                  <a:cxn ang="0">
                    <a:pos x="0" y="208"/>
                  </a:cxn>
                  <a:cxn ang="0">
                    <a:pos x="48" y="216"/>
                  </a:cxn>
                  <a:cxn ang="0">
                    <a:pos x="215" y="0"/>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chemeClr val="bg2"/>
              </a:solidFill>
              <a:ln w="9525">
                <a:noFill/>
                <a:round/>
                <a:headEnd/>
                <a:tailEnd/>
              </a:ln>
              <a:effectLst/>
            </p:spPr>
            <p:txBody>
              <a:bodyPr/>
              <a:lstStyle/>
              <a:p>
                <a:pPr>
                  <a:defRPr/>
                </a:pPr>
                <a:endParaRPr lang="el-GR"/>
              </a:p>
            </p:txBody>
          </p:sp>
          <p:sp>
            <p:nvSpPr>
              <p:cNvPr id="10277" name="Freeform 37"/>
              <p:cNvSpPr>
                <a:spLocks/>
              </p:cNvSpPr>
              <p:nvPr/>
            </p:nvSpPr>
            <p:spPr bwMode="hidden">
              <a:xfrm>
                <a:off x="536" y="2710"/>
                <a:ext cx="212" cy="179"/>
              </a:xfrm>
              <a:custGeom>
                <a:avLst/>
                <a:gdLst/>
                <a:ahLst/>
                <a:cxnLst>
                  <a:cxn ang="0">
                    <a:pos x="212" y="0"/>
                  </a:cxn>
                  <a:cxn ang="0">
                    <a:pos x="144" y="36"/>
                  </a:cxn>
                  <a:cxn ang="0">
                    <a:pos x="0" y="179"/>
                  </a:cxn>
                  <a:cxn ang="0">
                    <a:pos x="177" y="85"/>
                  </a:cxn>
                  <a:cxn ang="0">
                    <a:pos x="212" y="0"/>
                  </a:cxn>
                </a:cxnLst>
                <a:rect l="0" t="0" r="r" b="b"/>
                <a:pathLst>
                  <a:path w="212" h="179">
                    <a:moveTo>
                      <a:pt x="212" y="0"/>
                    </a:moveTo>
                    <a:lnTo>
                      <a:pt x="144" y="36"/>
                    </a:lnTo>
                    <a:lnTo>
                      <a:pt x="0" y="179"/>
                    </a:lnTo>
                    <a:lnTo>
                      <a:pt x="177" y="85"/>
                    </a:lnTo>
                    <a:lnTo>
                      <a:pt x="212" y="0"/>
                    </a:lnTo>
                    <a:close/>
                  </a:path>
                </a:pathLst>
              </a:custGeom>
              <a:solidFill>
                <a:schemeClr val="bg2"/>
              </a:solidFill>
              <a:ln w="9525">
                <a:noFill/>
                <a:round/>
                <a:headEnd/>
                <a:tailEnd/>
              </a:ln>
              <a:effectLst/>
            </p:spPr>
            <p:txBody>
              <a:bodyPr/>
              <a:lstStyle/>
              <a:p>
                <a:pPr>
                  <a:defRPr/>
                </a:pPr>
                <a:endParaRPr lang="el-GR"/>
              </a:p>
            </p:txBody>
          </p:sp>
          <p:sp>
            <p:nvSpPr>
              <p:cNvPr id="10278" name="Freeform 38"/>
              <p:cNvSpPr>
                <a:spLocks/>
              </p:cNvSpPr>
              <p:nvPr/>
            </p:nvSpPr>
            <p:spPr bwMode="hidden">
              <a:xfrm>
                <a:off x="1037" y="2609"/>
                <a:ext cx="64" cy="79"/>
              </a:xfrm>
              <a:custGeom>
                <a:avLst/>
                <a:gdLst/>
                <a:ahLst/>
                <a:cxnLst>
                  <a:cxn ang="0">
                    <a:pos x="0" y="22"/>
                  </a:cxn>
                  <a:cxn ang="0">
                    <a:pos x="64" y="79"/>
                  </a:cxn>
                  <a:cxn ang="0">
                    <a:pos x="60" y="0"/>
                  </a:cxn>
                  <a:cxn ang="0">
                    <a:pos x="0" y="22"/>
                  </a:cxn>
                </a:cxnLst>
                <a:rect l="0" t="0" r="r" b="b"/>
                <a:pathLst>
                  <a:path w="64" h="79">
                    <a:moveTo>
                      <a:pt x="0" y="22"/>
                    </a:moveTo>
                    <a:lnTo>
                      <a:pt x="64" y="79"/>
                    </a:lnTo>
                    <a:lnTo>
                      <a:pt x="60" y="0"/>
                    </a:lnTo>
                    <a:lnTo>
                      <a:pt x="0" y="22"/>
                    </a:lnTo>
                    <a:close/>
                  </a:path>
                </a:pathLst>
              </a:custGeom>
              <a:solidFill>
                <a:schemeClr val="bg2"/>
              </a:solidFill>
              <a:ln w="9525">
                <a:noFill/>
                <a:round/>
                <a:headEnd/>
                <a:tailEnd/>
              </a:ln>
              <a:effectLst/>
            </p:spPr>
            <p:txBody>
              <a:bodyPr/>
              <a:lstStyle/>
              <a:p>
                <a:pPr>
                  <a:defRPr/>
                </a:pPr>
                <a:endParaRPr lang="el-GR"/>
              </a:p>
            </p:txBody>
          </p:sp>
          <p:sp>
            <p:nvSpPr>
              <p:cNvPr id="10279" name="Freeform 39"/>
              <p:cNvSpPr>
                <a:spLocks/>
              </p:cNvSpPr>
              <p:nvPr userDrawn="1"/>
            </p:nvSpPr>
            <p:spPr bwMode="hidden">
              <a:xfrm>
                <a:off x="867" y="2471"/>
                <a:ext cx="137" cy="207"/>
              </a:xfrm>
              <a:custGeom>
                <a:avLst/>
                <a:gdLst/>
                <a:ahLst/>
                <a:cxnLst>
                  <a:cxn ang="0">
                    <a:pos x="0" y="0"/>
                  </a:cxn>
                  <a:cxn ang="0">
                    <a:pos x="17" y="87"/>
                  </a:cxn>
                  <a:cxn ang="0">
                    <a:pos x="69" y="154"/>
                  </a:cxn>
                  <a:cxn ang="0">
                    <a:pos x="137" y="207"/>
                  </a:cxn>
                  <a:cxn ang="0">
                    <a:pos x="0" y="0"/>
                  </a:cxn>
                </a:cxnLst>
                <a:rect l="0" t="0" r="r" b="b"/>
                <a:pathLst>
                  <a:path w="137" h="207">
                    <a:moveTo>
                      <a:pt x="0" y="0"/>
                    </a:moveTo>
                    <a:lnTo>
                      <a:pt x="17" y="87"/>
                    </a:lnTo>
                    <a:lnTo>
                      <a:pt x="69" y="154"/>
                    </a:lnTo>
                    <a:lnTo>
                      <a:pt x="137" y="207"/>
                    </a:lnTo>
                    <a:lnTo>
                      <a:pt x="0" y="0"/>
                    </a:lnTo>
                    <a:close/>
                  </a:path>
                </a:pathLst>
              </a:custGeom>
              <a:solidFill>
                <a:schemeClr val="bg2"/>
              </a:solidFill>
              <a:ln w="9525">
                <a:noFill/>
                <a:round/>
                <a:headEnd/>
                <a:tailEnd/>
              </a:ln>
              <a:effectLst/>
            </p:spPr>
            <p:txBody>
              <a:bodyPr/>
              <a:lstStyle/>
              <a:p>
                <a:pPr>
                  <a:defRPr/>
                </a:pPr>
                <a:endParaRPr lang="el-GR"/>
              </a:p>
            </p:txBody>
          </p:sp>
          <p:sp>
            <p:nvSpPr>
              <p:cNvPr id="10280" name="Freeform 40"/>
              <p:cNvSpPr>
                <a:spLocks/>
              </p:cNvSpPr>
              <p:nvPr userDrawn="1"/>
            </p:nvSpPr>
            <p:spPr bwMode="hidden">
              <a:xfrm>
                <a:off x="817" y="2507"/>
                <a:ext cx="65" cy="222"/>
              </a:xfrm>
              <a:custGeom>
                <a:avLst/>
                <a:gdLst/>
                <a:ahLst/>
                <a:cxnLst>
                  <a:cxn ang="0">
                    <a:pos x="0" y="222"/>
                  </a:cxn>
                  <a:cxn ang="0">
                    <a:pos x="40" y="142"/>
                  </a:cxn>
                  <a:cxn ang="0">
                    <a:pos x="65" y="72"/>
                  </a:cxn>
                  <a:cxn ang="0">
                    <a:pos x="7" y="0"/>
                  </a:cxn>
                  <a:cxn ang="0">
                    <a:pos x="0" y="222"/>
                  </a:cxn>
                </a:cxnLst>
                <a:rect l="0" t="0" r="r" b="b"/>
                <a:pathLst>
                  <a:path w="65" h="222">
                    <a:moveTo>
                      <a:pt x="0" y="222"/>
                    </a:moveTo>
                    <a:lnTo>
                      <a:pt x="40" y="142"/>
                    </a:lnTo>
                    <a:lnTo>
                      <a:pt x="65" y="72"/>
                    </a:lnTo>
                    <a:lnTo>
                      <a:pt x="7" y="0"/>
                    </a:lnTo>
                    <a:lnTo>
                      <a:pt x="0" y="222"/>
                    </a:lnTo>
                    <a:close/>
                  </a:path>
                </a:pathLst>
              </a:custGeom>
              <a:solidFill>
                <a:schemeClr val="bg2"/>
              </a:solidFill>
              <a:ln w="9525">
                <a:noFill/>
                <a:round/>
                <a:headEnd/>
                <a:tailEnd/>
              </a:ln>
              <a:effectLst/>
            </p:spPr>
            <p:txBody>
              <a:bodyPr/>
              <a:lstStyle/>
              <a:p>
                <a:pPr>
                  <a:defRPr/>
                </a:pPr>
                <a:endParaRPr lang="el-GR"/>
              </a:p>
            </p:txBody>
          </p:sp>
        </p:grpSp>
      </p:grpSp>
      <p:sp>
        <p:nvSpPr>
          <p:cNvPr id="10281" name="Rectangle 41"/>
          <p:cNvSpPr>
            <a:spLocks noGrp="1" noChangeArrowheads="1"/>
          </p:cNvSpPr>
          <p:nvPr>
            <p:ph type="title"/>
          </p:nvPr>
        </p:nvSpPr>
        <p:spPr bwMode="auto">
          <a:xfrm>
            <a:off x="457200" y="158750"/>
            <a:ext cx="8229600" cy="1258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l-GR" smtClean="0"/>
              <a:t>Κάντε κλικ για επεξεργασία του τίτλου</a:t>
            </a:r>
          </a:p>
        </p:txBody>
      </p:sp>
      <p:sp>
        <p:nvSpPr>
          <p:cNvPr id="10282" name="Rectangle 4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l-GR" smtClean="0"/>
              <a:t>Κάντε κλικ για να επεξεργαστείτε τα στυλ κειμένου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10283" name="Rectangle 43"/>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defRPr>
            </a:lvl1pPr>
          </a:lstStyle>
          <a:p>
            <a:pPr>
              <a:defRPr/>
            </a:pPr>
            <a:endParaRPr lang="el-GR"/>
          </a:p>
        </p:txBody>
      </p:sp>
      <p:sp>
        <p:nvSpPr>
          <p:cNvPr id="10284" name="Rectangle 4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00000"/>
                  </a:outerShdw>
                </a:effectLst>
              </a:defRPr>
            </a:lvl1pPr>
          </a:lstStyle>
          <a:p>
            <a:pPr>
              <a:defRPr/>
            </a:pPr>
            <a:endParaRPr lang="el-GR"/>
          </a:p>
        </p:txBody>
      </p:sp>
      <p:sp>
        <p:nvSpPr>
          <p:cNvPr id="10285" name="Rectangle 45"/>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defRPr>
            </a:lvl1pPr>
          </a:lstStyle>
          <a:p>
            <a:pPr>
              <a:defRPr/>
            </a:pPr>
            <a:fld id="{C4C55351-61D3-4888-BC10-38DE2E5A7374}" type="slidenum">
              <a:rPr lang="el-GR"/>
              <a:pPr>
                <a:defRPr/>
              </a:pPr>
              <a:t>‹#›</a:t>
            </a:fld>
            <a:endParaRPr lang="el-GR"/>
          </a:p>
        </p:txBody>
      </p:sp>
    </p:spTree>
  </p:cSld>
  <p:clrMap bg1="lt1" tx1="dk1" bg2="lt2" tx2="dk2" accent1="accent1" accent2="accent2" accent3="accent3" accent4="accent4" accent5="accent5" accent6="accent6" hlink="hlink" folHlink="folHlink"/>
  <p:sldLayoutIdLst>
    <p:sldLayoutId id="2147484044" r:id="rId1"/>
    <p:sldLayoutId id="2147484045" r:id="rId2"/>
    <p:sldLayoutId id="2147484046" r:id="rId3"/>
    <p:sldLayoutId id="2147484047" r:id="rId4"/>
    <p:sldLayoutId id="2147484048" r:id="rId5"/>
    <p:sldLayoutId id="2147484049" r:id="rId6"/>
    <p:sldLayoutId id="2147484050" r:id="rId7"/>
    <p:sldLayoutId id="2147484051" r:id="rId8"/>
    <p:sldLayoutId id="2147484052" r:id="rId9"/>
    <p:sldLayoutId id="2147484053" r:id="rId10"/>
    <p:sldLayoutId id="2147484054" r:id="rId11"/>
  </p:sldLayoutIdLst>
  <p:transition spd="slow">
    <p:zoom/>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Font typeface="Wingdings" pitchFamily="2" charset="2"/>
        <a:buBlip>
          <a:blip r:embed="rId13"/>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itchFamily="2" charset="2"/>
        <a:buBlip>
          <a:blip r:embed="rId13"/>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itchFamily="2" charset="2"/>
        <a:buBlip>
          <a:blip r:embed="rId13"/>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Blip>
          <a:blip r:embed="rId13"/>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Blip>
          <a:blip r:embed="rId13"/>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Blip>
          <a:blip r:embed="rId13"/>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Blip>
          <a:blip r:embed="rId13"/>
        </a:buBlip>
        <a:defRPr sz="2000">
          <a:solidFill>
            <a:schemeClr val="tx1"/>
          </a:solidFill>
          <a:effectLst>
            <a:outerShdw blurRad="38100" dist="38100" dir="2700000" algn="tl">
              <a:srgbClr val="000000"/>
            </a:outerShdw>
          </a:effectLst>
          <a:latin typeface="+mn-lt"/>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audio" Target="file:///G:\&#913;&#928;&#927;%20&#932;&#927;%20&#922;&#927;&#925;&#932;&#933;&#923;&#921;-&#932;&#917;&#923;&#921;&#922;&#927;&#932;&#913;&#932;&#927;\bensound-memories%20(1).mp3" TargetMode="Externa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gr/url?sa=i&amp;rct=j&amp;q=&amp;esrc=s&amp;source=images&amp;cd=&amp;cad=rja&amp;uact=8&amp;ved=0ahUKEwiqitDa4ffTAhVMa1AKHXKGB8UQjRwIBw&amp;url=http://paidio.blogspot.com/2011/11/blog-post_3897.html&amp;psig=AFQjCNH9Xo9Yq892HXx3efrzEdlgp38YIg&amp;ust=1495138953000573"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 Id="rId5" Type="http://schemas.openxmlformats.org/officeDocument/2006/relationships/image" Target="../media/image31.jpe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25.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image" Target="../media/image47.jpeg"/><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3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s://padlet.com/baltatzisd/zkyir0g99xx578ga" TargetMode="External"/><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s://padlet.com/agpastritsi/k9rfcrfyx2wrnmrs" TargetMode="External"/><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hyperlink" Target="https://padlet.com/bavelialexandra9/fu4abjt6a2wy2yeq" TargetMode="Externa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s://padlet.com/anastasiapatinioti/i0uukvbveui1dqpn" TargetMode="External"/><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hyperlink" Target="https://padlet.com/efsttheo/wjqz6dif8oxj3igb" TargetMode="External"/><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padlet.com/efsttheo/kmykgky3pteqoazl?utm_campaign=transactional&amp;utm_content=view_padlet&amp;utm_medium=email&amp;utm_source=started_a_padlet" TargetMode="External"/><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s://padlet.com/efsttheo/ehg59if1nxihlxa7" TargetMode="External"/><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G:\&#913;&#928;&#927;%20&#932;&#927;%20&#922;&#927;&#925;&#932;&#933;&#923;&#921;-&#932;&#917;&#923;&#921;&#922;&#927;&#932;&#913;&#932;&#927;\&#917;&#929;&#915;&#913;&#931;&#921;&#913;%20&#915;&#921;&#913;%20&#913;&#920;&#919;&#925;&#913;\&#913;&#928;&#927;%20&#932;&#927;%20&#922;&#927;&#925;&#916;&#933;&#923;&#921;%20&#932;&#917;&#923;&#921;&#922;&#927;\&#932;&#913;%20&#924;&#913;&#920;&#919;&#932;&#921;&#922;&#913;%20&#935;&#929;&#927;&#925;&#921;&#913;%20&#932;&#919;&#931;%20&#915;&#921;&#913;&#915;&#921;&#913;&#931;%20&#924;&#927;&#933;-&#924;&#928;&#913;&#923;&#932;&#913;&#932;&#918;&#919;&#931;%20&#916;&#919;&#924;&#919;&#932;&#929;&#919;&#931;.wmv" TargetMode="External"/><Relationship Id="rId1" Type="http://schemas.openxmlformats.org/officeDocument/2006/relationships/video" Target="NULL" TargetMode="External"/><Relationship Id="rId6" Type="http://schemas.openxmlformats.org/officeDocument/2006/relationships/image" Target="../media/image83.png"/><Relationship Id="rId5" Type="http://schemas.openxmlformats.org/officeDocument/2006/relationships/image" Target="../media/image82.png"/><Relationship Id="rId4" Type="http://schemas.microsoft.com/office/2007/relationships/media" Target="../media/media5.wmv"/></Relationships>
</file>

<file path=ppt/slides/_rels/slide4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slideLayout" Target="../slideLayouts/slideLayout7.xml"/><Relationship Id="rId1" Type="http://schemas.openxmlformats.org/officeDocument/2006/relationships/video" Target="file:///G:\&#913;&#928;&#927;%20&#932;&#927;%20&#922;&#927;&#925;&#932;&#933;&#923;&#921;-&#932;&#917;&#923;&#921;&#922;&#927;&#932;&#913;&#932;&#927;\&#917;&#929;&#915;&#913;&#931;&#921;&#913;%20&#915;&#921;&#913;%20&#913;&#920;&#919;&#925;&#913;\&#913;&#928;&#927;%20&#932;&#927;%20&#922;&#927;&#925;&#916;&#933;&#923;&#921;%20&#932;&#917;&#923;&#921;&#922;&#927;\&#932;&#913;%20&#924;&#913;&#920;&#919;&#932;&#921;&#922;&#913;%20&#935;&#929;&#927;&#925;&#921;&#913;%20&#932;&#927;&#933;%20&#928;&#913;&#928;&#928;&#927;&#933;%20&#924;&#927;&#933;-&#924;&#928;&#913;&#923;&#932;&#913;&#932;&#918;&#919;&#931;%20&#916;&#919;&#924;&#919;&#932;&#929;&#919;&#931;.wmv"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slide" Target="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4" name="Picture 2" descr="https://ekedisi.gr/wp-content/uploads/2020/10/%CE%91%CF%86%CE%AF%CF%83%CE%B1-8%CE%BF%CF%85-%CE%9C%CE%B1%CE%B8%CE%B7%CF%84%CE%B9%CE%BA%CE%BF%CF%8D-%CE%94%CE%B9%CE%B1%CE%B3%CF%89%CE%BD%CE%B9%CF%83%CE%BC%CE%BF%CF%8D.jpg"/>
          <p:cNvPicPr>
            <a:picLocks noChangeAspect="1" noChangeArrowheads="1"/>
          </p:cNvPicPr>
          <p:nvPr/>
        </p:nvPicPr>
        <p:blipFill>
          <a:blip r:embed="rId2"/>
          <a:srcRect/>
          <a:stretch>
            <a:fillRect/>
          </a:stretch>
        </p:blipFill>
        <p:spPr bwMode="auto">
          <a:xfrm>
            <a:off x="0" y="0"/>
            <a:ext cx="9144000" cy="6464524"/>
          </a:xfrm>
          <a:prstGeom prst="rect">
            <a:avLst/>
          </a:prstGeom>
          <a:noFill/>
        </p:spPr>
      </p:pic>
    </p:spTree>
  </p:cSld>
  <p:clrMapOvr>
    <a:masterClrMapping/>
  </p:clrMapOvr>
  <p:transition spd="slow">
    <p:zoom/>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9393" name="Picture 1" descr="D:\arxeia\Desktop\Εικόνα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 Ορθογώνιο"/>
          <p:cNvSpPr/>
          <p:nvPr/>
        </p:nvSpPr>
        <p:spPr>
          <a:xfrm>
            <a:off x="0" y="0"/>
            <a:ext cx="9144000" cy="4678204"/>
          </a:xfrm>
          <a:prstGeom prst="rect">
            <a:avLst/>
          </a:prstGeom>
        </p:spPr>
        <p:txBody>
          <a:bodyPr wrap="square">
            <a:spAutoFit/>
          </a:bodyPr>
          <a:lstStyle/>
          <a:p>
            <a:r>
              <a:rPr lang="el-GR" sz="2000" b="1" dirty="0" smtClean="0">
                <a:solidFill>
                  <a:schemeClr val="accent1">
                    <a:lumMod val="20000"/>
                    <a:lumOff val="80000"/>
                  </a:schemeClr>
                </a:solidFill>
              </a:rPr>
              <a:t>Στον γεωγραφικό χώρο της Ανατολικής Μακεδονίας τέλη του 17ου – 18ου αι. (για τους άλλους αιώνες ελάχιστες πληροφορίες έχουμε), ξεχωρίζουν στην περιοχή δύο σημαντικά επίκαιρα αστικά κέντρα: οι Σέρρες και το </a:t>
            </a:r>
            <a:r>
              <a:rPr lang="el-GR" sz="2000" b="1" dirty="0" err="1" smtClean="0">
                <a:solidFill>
                  <a:schemeClr val="accent1">
                    <a:lumMod val="20000"/>
                    <a:lumOff val="80000"/>
                  </a:schemeClr>
                </a:solidFill>
              </a:rPr>
              <a:t>Μελένικο</a:t>
            </a:r>
            <a:r>
              <a:rPr lang="el-GR" sz="2000" b="1" dirty="0" smtClean="0">
                <a:solidFill>
                  <a:schemeClr val="accent1">
                    <a:lumMod val="20000"/>
                    <a:lumOff val="80000"/>
                  </a:schemeClr>
                </a:solidFill>
              </a:rPr>
              <a:t>.</a:t>
            </a:r>
          </a:p>
          <a:p>
            <a:endParaRPr lang="el-GR" sz="2000" b="1" dirty="0" smtClean="0">
              <a:solidFill>
                <a:schemeClr val="accent1">
                  <a:lumMod val="20000"/>
                  <a:lumOff val="80000"/>
                </a:schemeClr>
              </a:solidFill>
            </a:endParaRPr>
          </a:p>
          <a:p>
            <a:r>
              <a:rPr lang="el-GR" sz="2000" b="1" dirty="0" smtClean="0">
                <a:solidFill>
                  <a:schemeClr val="tx1">
                    <a:lumMod val="10000"/>
                    <a:lumOff val="90000"/>
                  </a:schemeClr>
                </a:solidFill>
              </a:rPr>
              <a:t>Το 1749 με τις ενέργειες του Αλεξάνδρου Μαυροκορδάτου και του Πατριάρχη Κυρίλλου Ε' ιδρύεται η περίφημη </a:t>
            </a:r>
            <a:r>
              <a:rPr lang="el-GR" sz="2000" b="1" dirty="0" err="1" smtClean="0">
                <a:solidFill>
                  <a:schemeClr val="tx1">
                    <a:lumMod val="10000"/>
                    <a:lumOff val="90000"/>
                  </a:schemeClr>
                </a:solidFill>
              </a:rPr>
              <a:t>Αθωνιάδα</a:t>
            </a:r>
            <a:r>
              <a:rPr lang="el-GR" sz="2000" b="1" dirty="0" smtClean="0">
                <a:solidFill>
                  <a:schemeClr val="tx1">
                    <a:lumMod val="10000"/>
                    <a:lumOff val="90000"/>
                  </a:schemeClr>
                </a:solidFill>
              </a:rPr>
              <a:t> Ακαδημία στο Άγιο Όρος, στην οποία δίδαξε ο Ευγένιος Βούλγαρης Φιλοσοφία, Μεταφυσική, Μαθηματικά, Φυσική, Χημεία και Κοσμογραφία. Στη Βέροια πριν από το 1821 φαίνεται ότι λειτουργούσε κάποιο σχολείο με την επωνυμία «Κοινή Σχολή Ελληνικών Μαθημάτων». Στη διάρκεια του 19ου αι. στη Βέροια λειτούργησαν Αστική Σχολή αρρένων και </a:t>
            </a:r>
            <a:r>
              <a:rPr lang="el-GR" sz="2000" b="1" dirty="0" err="1" smtClean="0">
                <a:solidFill>
                  <a:schemeClr val="tx1">
                    <a:lumMod val="10000"/>
                    <a:lumOff val="90000"/>
                  </a:schemeClr>
                </a:solidFill>
              </a:rPr>
              <a:t>παρθεναγωγείον</a:t>
            </a:r>
            <a:r>
              <a:rPr lang="el-GR" sz="2000" b="1" dirty="0" smtClean="0">
                <a:solidFill>
                  <a:schemeClr val="tx1">
                    <a:lumMod val="10000"/>
                    <a:lumOff val="90000"/>
                  </a:schemeClr>
                </a:solidFill>
              </a:rPr>
              <a:t>, </a:t>
            </a:r>
            <a:r>
              <a:rPr lang="el-GR" sz="2000" b="1" dirty="0" err="1" smtClean="0">
                <a:solidFill>
                  <a:schemeClr val="tx1">
                    <a:lumMod val="10000"/>
                    <a:lumOff val="90000"/>
                  </a:schemeClr>
                </a:solidFill>
              </a:rPr>
              <a:t>Ημιγυμνάσιο</a:t>
            </a:r>
            <a:r>
              <a:rPr lang="el-GR" sz="2000" b="1" dirty="0" smtClean="0">
                <a:solidFill>
                  <a:schemeClr val="tx1">
                    <a:lumMod val="10000"/>
                    <a:lumOff val="90000"/>
                  </a:schemeClr>
                </a:solidFill>
              </a:rPr>
              <a:t> με 3 τάξεις και Νηπιαγωγεία.</a:t>
            </a:r>
          </a:p>
          <a:p>
            <a:endParaRPr lang="el-GR" b="1" dirty="0" smtClean="0">
              <a:solidFill>
                <a:schemeClr val="tx1">
                  <a:lumMod val="10000"/>
                  <a:lumOff val="90000"/>
                </a:schemeClr>
              </a:solidFill>
            </a:endParaRPr>
          </a:p>
        </p:txBody>
      </p:sp>
      <p:sp>
        <p:nvSpPr>
          <p:cNvPr id="4" name="3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10</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3" name="Picture 1" descr="D:\arxeia\Desktop\Εικόνα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 Ορθογώνιο"/>
          <p:cNvSpPr/>
          <p:nvPr/>
        </p:nvSpPr>
        <p:spPr>
          <a:xfrm>
            <a:off x="0" y="0"/>
            <a:ext cx="9144000" cy="7171194"/>
          </a:xfrm>
          <a:prstGeom prst="rect">
            <a:avLst/>
          </a:prstGeom>
        </p:spPr>
        <p:txBody>
          <a:bodyPr wrap="square">
            <a:spAutoFit/>
          </a:bodyPr>
          <a:lstStyle/>
          <a:p>
            <a:r>
              <a:rPr lang="el-GR" sz="2000" b="1" dirty="0" smtClean="0">
                <a:solidFill>
                  <a:schemeClr val="tx1">
                    <a:lumMod val="10000"/>
                    <a:lumOff val="90000"/>
                  </a:schemeClr>
                </a:solidFill>
              </a:rPr>
              <a:t>Η αλληλοδιδακτική σχολή της Νάουσας λειτούργησε από το σχολικό έτος 1853-1854. Την περίοδο του Μακεδονικού Αγώνα (1904-1908) στα </a:t>
            </a:r>
            <a:r>
              <a:rPr lang="el-GR" sz="2000" b="1" dirty="0" err="1" smtClean="0">
                <a:solidFill>
                  <a:schemeClr val="tx1">
                    <a:lumMod val="10000"/>
                    <a:lumOff val="90000"/>
                  </a:schemeClr>
                </a:solidFill>
              </a:rPr>
              <a:t>Γενιτσά</a:t>
            </a:r>
            <a:r>
              <a:rPr lang="el-GR" sz="2000" b="1" dirty="0" smtClean="0">
                <a:solidFill>
                  <a:schemeClr val="tx1">
                    <a:lumMod val="10000"/>
                    <a:lumOff val="90000"/>
                  </a:schemeClr>
                </a:solidFill>
              </a:rPr>
              <a:t> λειτουργούσαν εξατάξιο </a:t>
            </a:r>
            <a:r>
              <a:rPr lang="el-GR" sz="2000" b="1" dirty="0" err="1" smtClean="0">
                <a:solidFill>
                  <a:schemeClr val="tx1">
                    <a:lumMod val="10000"/>
                    <a:lumOff val="90000"/>
                  </a:schemeClr>
                </a:solidFill>
              </a:rPr>
              <a:t>αρρεναγωγείο</a:t>
            </a:r>
            <a:r>
              <a:rPr lang="el-GR" sz="2000" b="1" dirty="0" smtClean="0">
                <a:solidFill>
                  <a:schemeClr val="tx1">
                    <a:lumMod val="10000"/>
                    <a:lumOff val="90000"/>
                  </a:schemeClr>
                </a:solidFill>
              </a:rPr>
              <a:t>, ένα </a:t>
            </a:r>
            <a:r>
              <a:rPr lang="el-GR" sz="2000" b="1" dirty="0" err="1" smtClean="0">
                <a:solidFill>
                  <a:schemeClr val="tx1">
                    <a:lumMod val="10000"/>
                    <a:lumOff val="90000"/>
                  </a:schemeClr>
                </a:solidFill>
              </a:rPr>
              <a:t>τετρατάξιο</a:t>
            </a:r>
            <a:r>
              <a:rPr lang="el-GR" sz="2000" b="1" dirty="0" smtClean="0">
                <a:solidFill>
                  <a:schemeClr val="tx1">
                    <a:lumMod val="10000"/>
                    <a:lumOff val="90000"/>
                  </a:schemeClr>
                </a:solidFill>
              </a:rPr>
              <a:t> παρθεναγωγείο και τρία νηπιαγωγεία. Στα 1668 ιδρύεται στην Κοζάνη Σχολή με δάσκαλο τον Γεώργιο </a:t>
            </a:r>
            <a:r>
              <a:rPr lang="el-GR" sz="2000" b="1" dirty="0" err="1" smtClean="0">
                <a:solidFill>
                  <a:schemeClr val="tx1">
                    <a:lumMod val="10000"/>
                    <a:lumOff val="90000"/>
                  </a:schemeClr>
                </a:solidFill>
              </a:rPr>
              <a:t>Κονταρή</a:t>
            </a:r>
            <a:r>
              <a:rPr lang="el-GR" sz="2000" b="1" dirty="0" smtClean="0">
                <a:solidFill>
                  <a:schemeClr val="tx1">
                    <a:lumMod val="10000"/>
                    <a:lumOff val="90000"/>
                  </a:schemeClr>
                </a:solidFill>
              </a:rPr>
              <a:t> από τα </a:t>
            </a:r>
            <a:r>
              <a:rPr lang="el-GR" sz="2000" b="1" dirty="0" err="1" smtClean="0">
                <a:solidFill>
                  <a:schemeClr val="tx1">
                    <a:lumMod val="10000"/>
                    <a:lumOff val="90000"/>
                  </a:schemeClr>
                </a:solidFill>
              </a:rPr>
              <a:t>Σέρβια</a:t>
            </a:r>
            <a:r>
              <a:rPr lang="el-GR" sz="2000" b="1" dirty="0" smtClean="0">
                <a:solidFill>
                  <a:schemeClr val="tx1">
                    <a:lumMod val="10000"/>
                    <a:lumOff val="90000"/>
                  </a:schemeClr>
                </a:solidFill>
              </a:rPr>
              <a:t>. Στην περίοδο 1808-1850 λειτούργησε ως το 1900 «ελληνικό» σχολείο. Λειτούργησε επίσης Παρθεναγωγείο. </a:t>
            </a:r>
          </a:p>
          <a:p>
            <a:endParaRPr lang="el-GR" sz="2000" b="1" dirty="0" smtClean="0">
              <a:solidFill>
                <a:schemeClr val="tx1">
                  <a:lumMod val="10000"/>
                  <a:lumOff val="90000"/>
                </a:schemeClr>
              </a:solidFill>
            </a:endParaRPr>
          </a:p>
          <a:p>
            <a:r>
              <a:rPr lang="el-GR" sz="2000" b="1" dirty="0" smtClean="0">
                <a:solidFill>
                  <a:schemeClr val="tx1">
                    <a:lumMod val="10000"/>
                    <a:lumOff val="90000"/>
                  </a:schemeClr>
                </a:solidFill>
              </a:rPr>
              <a:t>Πριν από την ίδρυση του σχολείου του Δημήτρη </a:t>
            </a:r>
            <a:r>
              <a:rPr lang="el-GR" sz="2000" b="1" dirty="0" err="1" smtClean="0">
                <a:solidFill>
                  <a:schemeClr val="tx1">
                    <a:lumMod val="10000"/>
                    <a:lumOff val="90000"/>
                  </a:schemeClr>
                </a:solidFill>
              </a:rPr>
              <a:t>Κυρίτζη</a:t>
            </a:r>
            <a:r>
              <a:rPr lang="el-GR" sz="2000" b="1" dirty="0" smtClean="0">
                <a:solidFill>
                  <a:schemeClr val="tx1">
                    <a:lumMod val="10000"/>
                    <a:lumOff val="90000"/>
                  </a:schemeClr>
                </a:solidFill>
              </a:rPr>
              <a:t> (1714) στην Καστοριά, το οποίο λειτουργεί αδιάλειπτα από την ημερομηνία της ίδρυσής του, ένας άλλος Καστοριανός, ο Γεώργιος Καστριώτης, ιδρύει «</a:t>
            </a:r>
            <a:r>
              <a:rPr lang="el-GR" sz="2000" b="1" dirty="0" err="1" smtClean="0">
                <a:solidFill>
                  <a:schemeClr val="tx1">
                    <a:lumMod val="10000"/>
                    <a:lumOff val="90000"/>
                  </a:schemeClr>
                </a:solidFill>
              </a:rPr>
              <a:t>Σχολείον</a:t>
            </a:r>
            <a:r>
              <a:rPr lang="el-GR" sz="2000" b="1" dirty="0" smtClean="0">
                <a:solidFill>
                  <a:schemeClr val="tx1">
                    <a:lumMod val="10000"/>
                    <a:lumOff val="90000"/>
                  </a:schemeClr>
                </a:solidFill>
              </a:rPr>
              <a:t> των Ιερών Γραμμάτων» στα 1705. Άλλα αξιόλογα κέντρα παιδείας στη Δυτική Μακεδονία υπήρξαν επίσης η Σιάτιστα, το </a:t>
            </a:r>
            <a:r>
              <a:rPr lang="el-GR" sz="2000" b="1" dirty="0" err="1" smtClean="0">
                <a:solidFill>
                  <a:schemeClr val="tx1">
                    <a:lumMod val="10000"/>
                    <a:lumOff val="90000"/>
                  </a:schemeClr>
                </a:solidFill>
              </a:rPr>
              <a:t>Τσοτύλι</a:t>
            </a:r>
            <a:r>
              <a:rPr lang="el-GR" sz="2000" b="1" dirty="0" smtClean="0">
                <a:solidFill>
                  <a:schemeClr val="tx1">
                    <a:lumMod val="10000"/>
                    <a:lumOff val="90000"/>
                  </a:schemeClr>
                </a:solidFill>
              </a:rPr>
              <a:t>, η Βλάστη, τα </a:t>
            </a:r>
            <a:r>
              <a:rPr lang="el-GR" sz="2000" b="1" dirty="0" err="1" smtClean="0">
                <a:solidFill>
                  <a:schemeClr val="tx1">
                    <a:lumMod val="10000"/>
                    <a:lumOff val="90000"/>
                  </a:schemeClr>
                </a:solidFill>
              </a:rPr>
              <a:t>Σέρβια</a:t>
            </a:r>
            <a:r>
              <a:rPr lang="el-GR" sz="2000" b="1" dirty="0" smtClean="0">
                <a:solidFill>
                  <a:schemeClr val="tx1">
                    <a:lumMod val="10000"/>
                    <a:lumOff val="90000"/>
                  </a:schemeClr>
                </a:solidFill>
              </a:rPr>
              <a:t>. Το Μοναστήρι ήταν η δεύτερη πόλη της Μακεδονίας κατά τον 19ο αι., είχε γύρω στις 40.000 κατοίκους. Στα 1883 αναφέρονται 11 Ελληνικά σχολεία. </a:t>
            </a:r>
          </a:p>
          <a:p>
            <a:endParaRPr lang="el-GR" sz="2000" b="1" dirty="0" smtClean="0">
              <a:solidFill>
                <a:schemeClr val="tx1">
                  <a:lumMod val="10000"/>
                  <a:lumOff val="90000"/>
                </a:schemeClr>
              </a:solidFill>
            </a:endParaRPr>
          </a:p>
          <a:p>
            <a:endParaRPr lang="el-GR" sz="2000" b="1" dirty="0" smtClean="0">
              <a:solidFill>
                <a:schemeClr val="tx1">
                  <a:lumMod val="10000"/>
                  <a:lumOff val="90000"/>
                </a:schemeClr>
              </a:solidFill>
            </a:endParaRPr>
          </a:p>
          <a:p>
            <a:endParaRPr lang="el-GR" sz="2000" b="1" dirty="0" smtClean="0">
              <a:solidFill>
                <a:schemeClr val="tx1">
                  <a:lumMod val="10000"/>
                  <a:lumOff val="90000"/>
                </a:schemeClr>
              </a:solidFill>
            </a:endParaRPr>
          </a:p>
          <a:p>
            <a:endParaRPr lang="el-GR" sz="2000" b="1" dirty="0" smtClean="0">
              <a:solidFill>
                <a:schemeClr val="tx1">
                  <a:lumMod val="10000"/>
                  <a:lumOff val="90000"/>
                </a:schemeClr>
              </a:solidFill>
            </a:endParaRPr>
          </a:p>
          <a:p>
            <a:endParaRPr lang="el-GR" sz="2000" b="1" dirty="0" smtClean="0">
              <a:solidFill>
                <a:schemeClr val="tx1">
                  <a:lumMod val="10000"/>
                  <a:lumOff val="90000"/>
                </a:schemeClr>
              </a:solidFill>
            </a:endParaRPr>
          </a:p>
        </p:txBody>
      </p:sp>
      <p:sp>
        <p:nvSpPr>
          <p:cNvPr id="4" name="3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11</a:t>
            </a:fld>
            <a:endParaRPr lang="el-GR"/>
          </a:p>
        </p:txBody>
      </p:sp>
    </p:spTree>
  </p:cSld>
  <p:clrMapOvr>
    <a:masterClrMapping/>
  </p:clrMapOvr>
  <p:transition spd="slow">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9393" name="Picture 1" descr="D:\arxeia\Desktop\Εικόνα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 TextBox"/>
          <p:cNvSpPr txBox="1"/>
          <p:nvPr/>
        </p:nvSpPr>
        <p:spPr>
          <a:xfrm>
            <a:off x="0" y="0"/>
            <a:ext cx="9144000" cy="5909310"/>
          </a:xfrm>
          <a:prstGeom prst="rect">
            <a:avLst/>
          </a:prstGeom>
          <a:noFill/>
        </p:spPr>
        <p:txBody>
          <a:bodyPr wrap="square" rtlCol="0">
            <a:spAutoFit/>
          </a:bodyPr>
          <a:lstStyle/>
          <a:p>
            <a:r>
              <a:rPr lang="el-GR" b="1" u="sng" dirty="0" smtClean="0">
                <a:solidFill>
                  <a:schemeClr val="accent1">
                    <a:lumMod val="20000"/>
                    <a:lumOff val="80000"/>
                  </a:schemeClr>
                </a:solidFill>
              </a:rPr>
              <a:t>Θεσσαλονίκη</a:t>
            </a:r>
          </a:p>
          <a:p>
            <a:endParaRPr lang="el-GR" b="1" dirty="0" smtClean="0">
              <a:solidFill>
                <a:schemeClr val="accent1">
                  <a:lumMod val="20000"/>
                  <a:lumOff val="80000"/>
                </a:schemeClr>
              </a:solidFill>
            </a:endParaRPr>
          </a:p>
          <a:p>
            <a:r>
              <a:rPr lang="el-GR" b="1" dirty="0" smtClean="0">
                <a:solidFill>
                  <a:schemeClr val="tx1">
                    <a:lumMod val="10000"/>
                    <a:lumOff val="90000"/>
                  </a:schemeClr>
                </a:solidFill>
              </a:rPr>
              <a:t>Στη Θεσσαλονίκη συναντούμε το 1716-ίσως από το 1714- τον διδάσκαλο </a:t>
            </a:r>
            <a:r>
              <a:rPr lang="el-GR" b="1" dirty="0" err="1" smtClean="0">
                <a:solidFill>
                  <a:schemeClr val="tx1">
                    <a:lumMod val="10000"/>
                    <a:lumOff val="90000"/>
                  </a:schemeClr>
                </a:solidFill>
              </a:rPr>
              <a:t>Γιαννακό</a:t>
            </a:r>
            <a:r>
              <a:rPr lang="el-GR" b="1" dirty="0" smtClean="0">
                <a:solidFill>
                  <a:schemeClr val="tx1">
                    <a:lumMod val="10000"/>
                    <a:lumOff val="90000"/>
                  </a:schemeClr>
                </a:solidFill>
              </a:rPr>
              <a:t> ή </a:t>
            </a:r>
            <a:r>
              <a:rPr lang="el-GR" b="1" dirty="0" err="1" smtClean="0">
                <a:solidFill>
                  <a:schemeClr val="tx1">
                    <a:lumMod val="10000"/>
                    <a:lumOff val="90000"/>
                  </a:schemeClr>
                </a:solidFill>
              </a:rPr>
              <a:t>Ιωαννακό</a:t>
            </a:r>
            <a:r>
              <a:rPr lang="el-GR" b="1" dirty="0" smtClean="0">
                <a:solidFill>
                  <a:schemeClr val="tx1">
                    <a:lumMod val="10000"/>
                    <a:lumOff val="90000"/>
                  </a:schemeClr>
                </a:solidFill>
              </a:rPr>
              <a:t>. Το 1757 υπάρχουν δύο σχολές και στη μία διδάσκει ο Κοσμάς </a:t>
            </a:r>
            <a:r>
              <a:rPr lang="el-GR" b="1" dirty="0" err="1" smtClean="0">
                <a:solidFill>
                  <a:schemeClr val="tx1">
                    <a:lumMod val="10000"/>
                    <a:lumOff val="90000"/>
                  </a:schemeClr>
                </a:solidFill>
              </a:rPr>
              <a:t>Μπαλάνος</a:t>
            </a:r>
            <a:r>
              <a:rPr lang="el-GR" b="1" dirty="0" smtClean="0">
                <a:solidFill>
                  <a:schemeClr val="tx1">
                    <a:lumMod val="10000"/>
                    <a:lumOff val="90000"/>
                  </a:schemeClr>
                </a:solidFill>
              </a:rPr>
              <a:t> από τα Ιωάννινα έως το 1758, στην άλλη, η οποία ονομάστηκε “</a:t>
            </a:r>
            <a:r>
              <a:rPr lang="el-GR" b="1" dirty="0" err="1" smtClean="0">
                <a:solidFill>
                  <a:schemeClr val="tx1">
                    <a:lumMod val="10000"/>
                    <a:lumOff val="90000"/>
                  </a:schemeClr>
                </a:solidFill>
              </a:rPr>
              <a:t>Ελληνομουσείο</a:t>
            </a:r>
            <a:r>
              <a:rPr lang="el-GR" b="1" dirty="0" smtClean="0">
                <a:solidFill>
                  <a:schemeClr val="tx1">
                    <a:lumMod val="10000"/>
                    <a:lumOff val="90000"/>
                  </a:schemeClr>
                </a:solidFill>
              </a:rPr>
              <a:t>” διδάσκει ο ιερομόναχος και δάσκαλος του Γένους Αθανάσιος ο Πάριος. Το </a:t>
            </a:r>
            <a:r>
              <a:rPr lang="el-GR" b="1" dirty="0" err="1" smtClean="0">
                <a:solidFill>
                  <a:schemeClr val="tx1">
                    <a:lumMod val="10000"/>
                    <a:lumOff val="90000"/>
                  </a:schemeClr>
                </a:solidFill>
              </a:rPr>
              <a:t>Ελληνομουσείο</a:t>
            </a:r>
            <a:r>
              <a:rPr lang="el-GR" b="1" dirty="0" smtClean="0">
                <a:solidFill>
                  <a:schemeClr val="tx1">
                    <a:lumMod val="10000"/>
                    <a:lumOff val="90000"/>
                  </a:schemeClr>
                </a:solidFill>
              </a:rPr>
              <a:t> σταμάτησε να λειτουργεί από το 1821-1825 εξαιτίας των γεγονότων της ελληνικής επανάστασης. </a:t>
            </a:r>
          </a:p>
          <a:p>
            <a:endParaRPr lang="el-GR" b="1" dirty="0" smtClean="0">
              <a:solidFill>
                <a:schemeClr val="tx1">
                  <a:lumMod val="10000"/>
                  <a:lumOff val="90000"/>
                </a:schemeClr>
              </a:solidFill>
            </a:endParaRPr>
          </a:p>
          <a:p>
            <a:r>
              <a:rPr lang="el-GR" b="1" dirty="0" smtClean="0">
                <a:solidFill>
                  <a:schemeClr val="tx1">
                    <a:lumMod val="10000"/>
                    <a:lumOff val="90000"/>
                  </a:schemeClr>
                </a:solidFill>
              </a:rPr>
              <a:t>Το σχολικό έτος 1874-1875 λειτουργούν: α) Γυμνάσιο, β) ελληνικό σχολείο, γ) κεντρικό δημοτικό σχολείο, δ) </a:t>
            </a:r>
            <a:r>
              <a:rPr lang="el-GR" b="1" dirty="0" err="1" smtClean="0">
                <a:solidFill>
                  <a:schemeClr val="tx1">
                    <a:lumMod val="10000"/>
                    <a:lumOff val="90000"/>
                  </a:schemeClr>
                </a:solidFill>
              </a:rPr>
              <a:t>β΄</a:t>
            </a:r>
            <a:r>
              <a:rPr lang="el-GR" b="1" dirty="0" smtClean="0">
                <a:solidFill>
                  <a:schemeClr val="tx1">
                    <a:lumMod val="10000"/>
                    <a:lumOff val="90000"/>
                  </a:schemeClr>
                </a:solidFill>
              </a:rPr>
              <a:t> δημοτικό σχολείο στη συνοικία </a:t>
            </a:r>
            <a:r>
              <a:rPr lang="el-GR" b="1" dirty="0" err="1" smtClean="0">
                <a:solidFill>
                  <a:schemeClr val="tx1">
                    <a:lumMod val="10000"/>
                    <a:lumOff val="90000"/>
                  </a:schemeClr>
                </a:solidFill>
              </a:rPr>
              <a:t>Βαρδαρίου</a:t>
            </a:r>
            <a:r>
              <a:rPr lang="el-GR" b="1" dirty="0" smtClean="0">
                <a:solidFill>
                  <a:schemeClr val="tx1">
                    <a:lumMod val="10000"/>
                    <a:lumOff val="90000"/>
                  </a:schemeClr>
                </a:solidFill>
              </a:rPr>
              <a:t>, ε) Παρθεναγωγείο και στ) δύο νηπιαγωγεία, του Αγίου Αθανασίου και του Ιπποδρομίου. Τον Μάρτιο του 1876 τελέστηκαν τα εγκαίνια του Διδασκαλείου Αρρένων της Θεσσαλονίκης με το Πρότυπο Δημοτικό Σχολείο. Από το Διδασκαλείο αποφοιτούν όσοι θα υπηρετήσουν δάσκαλοι σε σχολεία της Μακεδονίας. </a:t>
            </a:r>
            <a:r>
              <a:rPr lang="en-US" b="1" dirty="0" smtClean="0">
                <a:solidFill>
                  <a:schemeClr val="tx1">
                    <a:lumMod val="10000"/>
                    <a:lumOff val="90000"/>
                  </a:schemeClr>
                </a:solidFill>
              </a:rPr>
              <a:t>T</a:t>
            </a:r>
            <a:r>
              <a:rPr lang="el-GR" b="1" dirty="0" smtClean="0">
                <a:solidFill>
                  <a:schemeClr val="tx1">
                    <a:lumMod val="10000"/>
                    <a:lumOff val="90000"/>
                  </a:schemeClr>
                </a:solidFill>
              </a:rPr>
              <a:t>η σχολική χρονιά 1912-1913 λειτουργούν, σύμφωνα με στοιχεία της Γενικής Διοίκησης Μακεδονίας, 11 σχολεία της κοινότητας με 3.275 μαθητές και μαθήτριες, το Διδασκαλείο με 65 σπουδαστές. </a:t>
            </a:r>
          </a:p>
          <a:p>
            <a:endParaRPr lang="el-GR" b="1" dirty="0">
              <a:solidFill>
                <a:schemeClr val="accent1">
                  <a:lumMod val="20000"/>
                  <a:lumOff val="80000"/>
                </a:schemeClr>
              </a:solidFill>
            </a:endParaRPr>
          </a:p>
        </p:txBody>
      </p:sp>
      <p:sp>
        <p:nvSpPr>
          <p:cNvPr id="4" name="3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12</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3" name="Picture 1" descr="D:\arxeia\Desktop\Εικόνα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graphicFrame>
        <p:nvGraphicFramePr>
          <p:cNvPr id="3" name="2 - Πίνακας"/>
          <p:cNvGraphicFramePr>
            <a:graphicFrameLocks noGrp="1"/>
          </p:cNvGraphicFramePr>
          <p:nvPr/>
        </p:nvGraphicFramePr>
        <p:xfrm>
          <a:off x="-4" y="428604"/>
          <a:ext cx="9144004" cy="6209893"/>
        </p:xfrm>
        <a:graphic>
          <a:graphicData uri="http://schemas.openxmlformats.org/drawingml/2006/table">
            <a:tbl>
              <a:tblPr/>
              <a:tblGrid>
                <a:gridCol w="2619886"/>
                <a:gridCol w="1087353"/>
                <a:gridCol w="1087353"/>
                <a:gridCol w="1087353"/>
                <a:gridCol w="1087353"/>
                <a:gridCol w="1087353"/>
                <a:gridCol w="1087353"/>
              </a:tblGrid>
              <a:tr h="275717">
                <a:tc>
                  <a:txBody>
                    <a:bodyPr/>
                    <a:lstStyle/>
                    <a:p>
                      <a:pPr algn="ctr">
                        <a:lnSpc>
                          <a:spcPct val="150000"/>
                        </a:lnSpc>
                        <a:spcAft>
                          <a:spcPts val="0"/>
                        </a:spcAft>
                      </a:pPr>
                      <a:endParaRPr lang="el-GR" sz="1400" b="1" dirty="0">
                        <a:solidFill>
                          <a:schemeClr val="accent1">
                            <a:lumMod val="20000"/>
                            <a:lumOff val="80000"/>
                          </a:schemeClr>
                        </a:solidFill>
                        <a:latin typeface="Calibri"/>
                        <a:ea typeface="Times New Roman"/>
                        <a:cs typeface="Times New Roman"/>
                      </a:endParaRPr>
                    </a:p>
                  </a:txBody>
                  <a:tcPr marL="43543" marR="4354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Α’</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Β’</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Γ’</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Δ’</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Σύνολο</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827152">
                <a:tc>
                  <a:txBody>
                    <a:bodyPr/>
                    <a:lstStyle/>
                    <a:p>
                      <a:pPr algn="just">
                        <a:lnSpc>
                          <a:spcPct val="150000"/>
                        </a:lnSpc>
                        <a:spcAft>
                          <a:spcPts val="0"/>
                        </a:spcAft>
                      </a:pPr>
                      <a:r>
                        <a:rPr lang="el-GR" sz="1400" b="1" dirty="0">
                          <a:solidFill>
                            <a:schemeClr val="accent1">
                              <a:lumMod val="20000"/>
                              <a:lumOff val="80000"/>
                            </a:schemeClr>
                          </a:solidFill>
                          <a:latin typeface="Times New Roman"/>
                          <a:ea typeface="Times New Roman"/>
                          <a:cs typeface="Times New Roman"/>
                        </a:rPr>
                        <a:t>Θρησκευτικά </a:t>
                      </a:r>
                      <a:endParaRPr lang="el-GR" sz="1400" b="1" dirty="0">
                        <a:solidFill>
                          <a:schemeClr val="accent1">
                            <a:lumMod val="20000"/>
                            <a:lumOff val="80000"/>
                          </a:schemeClr>
                        </a:solidFill>
                        <a:latin typeface="Calibri"/>
                        <a:ea typeface="Times New Roman"/>
                        <a:cs typeface="Times New Roman"/>
                      </a:endParaRPr>
                    </a:p>
                    <a:p>
                      <a:pPr algn="just">
                        <a:lnSpc>
                          <a:spcPct val="150000"/>
                        </a:lnSpc>
                        <a:spcAft>
                          <a:spcPts val="0"/>
                        </a:spcAft>
                      </a:pPr>
                      <a:r>
                        <a:rPr lang="el-GR" sz="1400" b="1" dirty="0">
                          <a:solidFill>
                            <a:schemeClr val="accent1">
                              <a:lumMod val="20000"/>
                              <a:lumOff val="80000"/>
                            </a:schemeClr>
                          </a:solidFill>
                          <a:latin typeface="Times New Roman"/>
                          <a:ea typeface="Times New Roman"/>
                          <a:cs typeface="Times New Roman"/>
                        </a:rPr>
                        <a:t>(ιερά ιστορία, </a:t>
                      </a:r>
                      <a:endParaRPr lang="el-GR" sz="1400" b="1" dirty="0">
                        <a:solidFill>
                          <a:schemeClr val="accent1">
                            <a:lumMod val="20000"/>
                            <a:lumOff val="80000"/>
                          </a:schemeClr>
                        </a:solidFill>
                        <a:latin typeface="Calibri"/>
                        <a:ea typeface="Times New Roman"/>
                        <a:cs typeface="Times New Roman"/>
                      </a:endParaRPr>
                    </a:p>
                    <a:p>
                      <a:pPr algn="just">
                        <a:lnSpc>
                          <a:spcPct val="150000"/>
                        </a:lnSpc>
                        <a:spcAft>
                          <a:spcPts val="0"/>
                        </a:spcAft>
                      </a:pPr>
                      <a:r>
                        <a:rPr lang="el-GR" sz="1400" b="1" dirty="0">
                          <a:solidFill>
                            <a:schemeClr val="accent1">
                              <a:lumMod val="20000"/>
                              <a:lumOff val="80000"/>
                            </a:schemeClr>
                          </a:solidFill>
                          <a:latin typeface="Times New Roman"/>
                          <a:ea typeface="Times New Roman"/>
                          <a:cs typeface="Times New Roman"/>
                        </a:rPr>
                        <a:t>ιερά κατήχηση)</a:t>
                      </a:r>
                      <a:endParaRPr lang="el-GR" sz="1400" b="1" dirty="0">
                        <a:solidFill>
                          <a:schemeClr val="accent1">
                            <a:lumMod val="20000"/>
                            <a:lumOff val="80000"/>
                          </a:schemeClr>
                        </a:solidFill>
                        <a:latin typeface="Calibri"/>
                        <a:ea typeface="Times New Roman"/>
                        <a:cs typeface="Times New Roman"/>
                      </a:endParaRPr>
                    </a:p>
                  </a:txBody>
                  <a:tcPr marL="43543" marR="4354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2</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2</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2</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6</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4,1</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9253">
                <a:tc>
                  <a:txBody>
                    <a:bodyPr/>
                    <a:lstStyle/>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Ελληνικά </a:t>
                      </a:r>
                      <a:endParaRPr lang="el-GR" sz="1400" b="1">
                        <a:solidFill>
                          <a:schemeClr val="accent1">
                            <a:lumMod val="20000"/>
                            <a:lumOff val="80000"/>
                          </a:schemeClr>
                        </a:solidFill>
                        <a:latin typeface="Calibri"/>
                        <a:ea typeface="Times New Roman"/>
                        <a:cs typeface="Times New Roman"/>
                      </a:endParaRPr>
                    </a:p>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(ανάγνωση, γραμματική</a:t>
                      </a:r>
                      <a:endParaRPr lang="el-GR" sz="1400" b="1">
                        <a:solidFill>
                          <a:schemeClr val="accent1">
                            <a:lumMod val="20000"/>
                            <a:lumOff val="80000"/>
                          </a:schemeClr>
                        </a:solidFill>
                        <a:latin typeface="Calibri"/>
                        <a:ea typeface="Times New Roman"/>
                        <a:cs typeface="Times New Roman"/>
                      </a:endParaRPr>
                    </a:p>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έκθεση)</a:t>
                      </a:r>
                      <a:endParaRPr lang="el-GR" sz="1400" b="1">
                        <a:solidFill>
                          <a:schemeClr val="accent1">
                            <a:lumMod val="20000"/>
                            <a:lumOff val="80000"/>
                          </a:schemeClr>
                        </a:solidFill>
                        <a:latin typeface="Calibri"/>
                        <a:ea typeface="Times New Roman"/>
                        <a:cs typeface="Times New Roman"/>
                      </a:endParaRPr>
                    </a:p>
                  </a:txBody>
                  <a:tcPr marL="43543" marR="4354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18</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18</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18</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17</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71</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49,3</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717">
                <a:tc>
                  <a:txBody>
                    <a:bodyPr/>
                    <a:lstStyle/>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Καλλιγραφία</a:t>
                      </a:r>
                      <a:endParaRPr lang="el-GR" sz="1400" b="1">
                        <a:solidFill>
                          <a:schemeClr val="accent1">
                            <a:lumMod val="20000"/>
                            <a:lumOff val="80000"/>
                          </a:schemeClr>
                        </a:solidFill>
                        <a:latin typeface="Calibri"/>
                        <a:ea typeface="Times New Roman"/>
                        <a:cs typeface="Times New Roman"/>
                      </a:endParaRPr>
                    </a:p>
                  </a:txBody>
                  <a:tcPr marL="43543" marR="4354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6</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4</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4</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4</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18</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12,5</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717">
                <a:tc>
                  <a:txBody>
                    <a:bodyPr/>
                    <a:lstStyle/>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Αριθμητική</a:t>
                      </a:r>
                      <a:endParaRPr lang="el-GR" sz="1400" b="1">
                        <a:solidFill>
                          <a:schemeClr val="accent1">
                            <a:lumMod val="20000"/>
                            <a:lumOff val="80000"/>
                          </a:schemeClr>
                        </a:solidFill>
                        <a:latin typeface="Calibri"/>
                        <a:ea typeface="Times New Roman"/>
                        <a:cs typeface="Times New Roman"/>
                      </a:endParaRPr>
                    </a:p>
                  </a:txBody>
                  <a:tcPr marL="43543" marR="4354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6</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4</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4</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17</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11,8</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717">
                <a:tc>
                  <a:txBody>
                    <a:bodyPr/>
                    <a:lstStyle/>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Ιστορία</a:t>
                      </a:r>
                      <a:endParaRPr lang="el-GR" sz="1400" b="1">
                        <a:solidFill>
                          <a:schemeClr val="accent1">
                            <a:lumMod val="20000"/>
                            <a:lumOff val="80000"/>
                          </a:schemeClr>
                        </a:solidFill>
                        <a:latin typeface="Calibri"/>
                        <a:ea typeface="Times New Roman"/>
                        <a:cs typeface="Times New Roman"/>
                      </a:endParaRPr>
                    </a:p>
                  </a:txBody>
                  <a:tcPr marL="43543" marR="4354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4</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10</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6,9</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717">
                <a:tc>
                  <a:txBody>
                    <a:bodyPr/>
                    <a:lstStyle/>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Γεωγραφία</a:t>
                      </a:r>
                      <a:endParaRPr lang="el-GR" sz="1400" b="1">
                        <a:solidFill>
                          <a:schemeClr val="accent1">
                            <a:lumMod val="20000"/>
                            <a:lumOff val="80000"/>
                          </a:schemeClr>
                        </a:solidFill>
                        <a:latin typeface="Calibri"/>
                        <a:ea typeface="Times New Roman"/>
                        <a:cs typeface="Times New Roman"/>
                      </a:endParaRPr>
                    </a:p>
                  </a:txBody>
                  <a:tcPr marL="43543" marR="4354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12</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8,3</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8585">
                <a:tc>
                  <a:txBody>
                    <a:bodyPr/>
                    <a:lstStyle/>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Φυσική Ιστορία</a:t>
                      </a:r>
                      <a:endParaRPr lang="el-GR" sz="1400" b="1">
                        <a:solidFill>
                          <a:schemeClr val="accent1">
                            <a:lumMod val="20000"/>
                            <a:lumOff val="80000"/>
                          </a:schemeClr>
                        </a:solidFill>
                        <a:latin typeface="Calibri"/>
                        <a:ea typeface="Times New Roman"/>
                        <a:cs typeface="Times New Roman"/>
                      </a:endParaRPr>
                    </a:p>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Φυσική (Ζωολογία, </a:t>
                      </a:r>
                      <a:endParaRPr lang="el-GR" sz="1400" b="1">
                        <a:solidFill>
                          <a:schemeClr val="accent1">
                            <a:lumMod val="20000"/>
                            <a:lumOff val="80000"/>
                          </a:schemeClr>
                        </a:solidFill>
                        <a:latin typeface="Calibri"/>
                        <a:ea typeface="Times New Roman"/>
                        <a:cs typeface="Times New Roman"/>
                      </a:endParaRPr>
                    </a:p>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στοιχειώδη φυσικής</a:t>
                      </a:r>
                      <a:endParaRPr lang="el-GR" sz="1400" b="1">
                        <a:solidFill>
                          <a:schemeClr val="accent1">
                            <a:lumMod val="20000"/>
                            <a:lumOff val="80000"/>
                          </a:schemeClr>
                        </a:solidFill>
                        <a:latin typeface="Calibri"/>
                        <a:ea typeface="Times New Roman"/>
                        <a:cs typeface="Times New Roman"/>
                      </a:endParaRPr>
                    </a:p>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ιστορίας και φυσικής</a:t>
                      </a:r>
                      <a:endParaRPr lang="el-GR" sz="1400" b="1">
                        <a:solidFill>
                          <a:schemeClr val="accent1">
                            <a:lumMod val="20000"/>
                            <a:lumOff val="80000"/>
                          </a:schemeClr>
                        </a:solidFill>
                        <a:latin typeface="Calibri"/>
                        <a:ea typeface="Times New Roman"/>
                        <a:cs typeface="Times New Roman"/>
                      </a:endParaRPr>
                    </a:p>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αστρονομίας</a:t>
                      </a:r>
                      <a:endParaRPr lang="el-GR" sz="1400" b="1">
                        <a:solidFill>
                          <a:schemeClr val="accent1">
                            <a:lumMod val="20000"/>
                            <a:lumOff val="80000"/>
                          </a:schemeClr>
                        </a:solidFill>
                        <a:latin typeface="Calibri"/>
                        <a:ea typeface="Times New Roman"/>
                        <a:cs typeface="Times New Roman"/>
                      </a:endParaRPr>
                    </a:p>
                  </a:txBody>
                  <a:tcPr marL="43543" marR="4354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2</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2</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10</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6,9</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717">
                <a:tc>
                  <a:txBody>
                    <a:bodyPr/>
                    <a:lstStyle/>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Ωδική</a:t>
                      </a:r>
                      <a:endParaRPr lang="el-GR" sz="1400" b="1">
                        <a:solidFill>
                          <a:schemeClr val="accent1">
                            <a:lumMod val="20000"/>
                            <a:lumOff val="80000"/>
                          </a:schemeClr>
                        </a:solidFill>
                        <a:latin typeface="Calibri"/>
                        <a:ea typeface="Times New Roman"/>
                        <a:cs typeface="Times New Roman"/>
                      </a:endParaRPr>
                    </a:p>
                  </a:txBody>
                  <a:tcPr marL="43543" marR="4354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717">
                <a:tc>
                  <a:txBody>
                    <a:bodyPr/>
                    <a:lstStyle/>
                    <a:p>
                      <a:pPr algn="just">
                        <a:lnSpc>
                          <a:spcPct val="150000"/>
                        </a:lnSpc>
                        <a:spcAft>
                          <a:spcPts val="0"/>
                        </a:spcAft>
                      </a:pPr>
                      <a:r>
                        <a:rPr lang="el-GR" sz="1400" b="1">
                          <a:solidFill>
                            <a:schemeClr val="accent1">
                              <a:lumMod val="20000"/>
                              <a:lumOff val="80000"/>
                            </a:schemeClr>
                          </a:solidFill>
                          <a:latin typeface="Times New Roman"/>
                          <a:ea typeface="Times New Roman"/>
                          <a:cs typeface="Times New Roman"/>
                        </a:rPr>
                        <a:t>Γυμναστική</a:t>
                      </a:r>
                      <a:endParaRPr lang="el-GR" sz="1400" b="1">
                        <a:solidFill>
                          <a:schemeClr val="accent1">
                            <a:lumMod val="20000"/>
                            <a:lumOff val="80000"/>
                          </a:schemeClr>
                        </a:solidFill>
                        <a:latin typeface="Calibri"/>
                        <a:ea typeface="Times New Roman"/>
                        <a:cs typeface="Times New Roman"/>
                      </a:endParaRPr>
                    </a:p>
                  </a:txBody>
                  <a:tcPr marL="43543" marR="4354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l-GR" sz="1400" b="1">
                        <a:solidFill>
                          <a:schemeClr val="accent1">
                            <a:lumMod val="20000"/>
                            <a:lumOff val="80000"/>
                          </a:schemeClr>
                        </a:solidFill>
                        <a:latin typeface="Times New Roman"/>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717">
                <a:tc>
                  <a:txBody>
                    <a:bodyPr/>
                    <a:lstStyle/>
                    <a:p>
                      <a:pPr algn="just">
                        <a:lnSpc>
                          <a:spcPct val="150000"/>
                        </a:lnSpc>
                        <a:spcAft>
                          <a:spcPts val="0"/>
                        </a:spcAft>
                      </a:pPr>
                      <a:r>
                        <a:rPr lang="el-GR" sz="1400" b="1" dirty="0">
                          <a:solidFill>
                            <a:schemeClr val="accent1">
                              <a:lumMod val="20000"/>
                              <a:lumOff val="80000"/>
                            </a:schemeClr>
                          </a:solidFill>
                          <a:latin typeface="Times New Roman"/>
                          <a:ea typeface="Times New Roman"/>
                          <a:cs typeface="Times New Roman"/>
                        </a:rPr>
                        <a:t>Σύνολο</a:t>
                      </a:r>
                      <a:endParaRPr lang="el-GR" sz="1400" b="1" dirty="0">
                        <a:solidFill>
                          <a:schemeClr val="accent1">
                            <a:lumMod val="20000"/>
                            <a:lumOff val="80000"/>
                          </a:schemeClr>
                        </a:solidFill>
                        <a:latin typeface="Calibri"/>
                        <a:ea typeface="Times New Roman"/>
                        <a:cs typeface="Times New Roman"/>
                      </a:endParaRPr>
                    </a:p>
                  </a:txBody>
                  <a:tcPr marL="43543" marR="4354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36</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36</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36</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36</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a:solidFill>
                            <a:schemeClr val="accent1">
                              <a:lumMod val="20000"/>
                              <a:lumOff val="80000"/>
                            </a:schemeClr>
                          </a:solidFill>
                          <a:latin typeface="Times New Roman"/>
                          <a:ea typeface="Times New Roman"/>
                          <a:cs typeface="Times New Roman"/>
                        </a:rPr>
                        <a:t>144</a:t>
                      </a:r>
                      <a:endParaRPr lang="el-GR" sz="1400" b="1">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l-GR" sz="1400" b="1" dirty="0">
                          <a:solidFill>
                            <a:schemeClr val="accent1">
                              <a:lumMod val="20000"/>
                              <a:lumOff val="80000"/>
                            </a:schemeClr>
                          </a:solidFill>
                          <a:latin typeface="Times New Roman"/>
                          <a:ea typeface="Times New Roman"/>
                          <a:cs typeface="Times New Roman"/>
                        </a:rPr>
                        <a:t>100</a:t>
                      </a:r>
                      <a:endParaRPr lang="el-GR" sz="1400" b="1" dirty="0">
                        <a:solidFill>
                          <a:schemeClr val="accent1">
                            <a:lumMod val="20000"/>
                            <a:lumOff val="80000"/>
                          </a:schemeClr>
                        </a:solidFill>
                        <a:latin typeface="Calibri"/>
                        <a:ea typeface="Times New Roman"/>
                        <a:cs typeface="Times New Roman"/>
                      </a:endParaRPr>
                    </a:p>
                  </a:txBody>
                  <a:tcPr marL="43543" marR="4354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114689" name="Rectangle 1"/>
          <p:cNvSpPr>
            <a:spLocks noChangeArrowheads="1"/>
          </p:cNvSpPr>
          <p:nvPr/>
        </p:nvSpPr>
        <p:spPr bwMode="auto">
          <a:xfrm>
            <a:off x="0" y="0"/>
            <a:ext cx="914400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sz="1600" b="1" i="0" u="none" strike="noStrike" cap="none" normalizeH="0" baseline="0" dirty="0" smtClean="0">
                <a:ln>
                  <a:noFill/>
                </a:ln>
                <a:solidFill>
                  <a:schemeClr val="accent1">
                    <a:lumMod val="20000"/>
                    <a:lumOff val="80000"/>
                  </a:schemeClr>
                </a:solidFill>
                <a:effectLst/>
                <a:latin typeface="+mn-lt"/>
                <a:ea typeface="Times New Roman" pitchFamily="18" charset="0"/>
                <a:cs typeface="Times New Roman" pitchFamily="18" charset="0"/>
              </a:rPr>
              <a:t>Ωρολόγιο πρόγραμμα του</a:t>
            </a:r>
            <a:r>
              <a:rPr lang="el-GR" sz="1600" b="1" dirty="0" smtClean="0">
                <a:solidFill>
                  <a:schemeClr val="accent1">
                    <a:lumMod val="20000"/>
                    <a:lumOff val="80000"/>
                  </a:schemeClr>
                </a:solidFill>
                <a:latin typeface="+mn-lt"/>
                <a:ea typeface="Times New Roman" pitchFamily="18" charset="0"/>
                <a:cs typeface="Arial" pitchFamily="34" charset="0"/>
              </a:rPr>
              <a:t> </a:t>
            </a:r>
            <a:r>
              <a:rPr kumimoji="0" lang="el-GR" sz="1600" b="1" i="0" u="none" strike="noStrike" cap="none" normalizeH="0" baseline="0" dirty="0" smtClean="0">
                <a:ln>
                  <a:noFill/>
                </a:ln>
                <a:solidFill>
                  <a:schemeClr val="accent1">
                    <a:lumMod val="20000"/>
                    <a:lumOff val="80000"/>
                  </a:schemeClr>
                </a:solidFill>
                <a:effectLst/>
                <a:latin typeface="+mn-lt"/>
                <a:ea typeface="Times New Roman" pitchFamily="18" charset="0"/>
                <a:cs typeface="Times New Roman" pitchFamily="18" charset="0"/>
              </a:rPr>
              <a:t>Κεντρικού Δημοτικού Σχολείου</a:t>
            </a:r>
            <a:r>
              <a:rPr lang="el-GR" sz="1600" b="1" dirty="0" smtClean="0">
                <a:solidFill>
                  <a:schemeClr val="accent1">
                    <a:lumMod val="20000"/>
                    <a:lumOff val="80000"/>
                  </a:schemeClr>
                </a:solidFill>
                <a:latin typeface="+mn-lt"/>
                <a:ea typeface="Times New Roman" pitchFamily="18" charset="0"/>
                <a:cs typeface="Arial" pitchFamily="34" charset="0"/>
              </a:rPr>
              <a:t> </a:t>
            </a:r>
            <a:r>
              <a:rPr kumimoji="0" lang="el-GR" sz="1600" b="1" i="0" u="none" strike="noStrike" cap="none" normalizeH="0" baseline="0" dirty="0" smtClean="0">
                <a:ln>
                  <a:noFill/>
                </a:ln>
                <a:solidFill>
                  <a:schemeClr val="accent1">
                    <a:lumMod val="20000"/>
                    <a:lumOff val="80000"/>
                  </a:schemeClr>
                </a:solidFill>
                <a:effectLst/>
                <a:latin typeface="+mn-lt"/>
                <a:ea typeface="Times New Roman" pitchFamily="18" charset="0"/>
                <a:cs typeface="Times New Roman" pitchFamily="18" charset="0"/>
              </a:rPr>
              <a:t>Θεσσαλονίκης, 1874.</a:t>
            </a:r>
            <a:endParaRPr kumimoji="0" lang="el-GR" sz="1600" b="1" i="0" u="none" strike="noStrike" cap="none" normalizeH="0" baseline="0" dirty="0" smtClean="0">
              <a:ln>
                <a:noFill/>
              </a:ln>
              <a:solidFill>
                <a:schemeClr val="accent1">
                  <a:lumMod val="20000"/>
                  <a:lumOff val="80000"/>
                </a:schemeClr>
              </a:solidFill>
              <a:effectLst/>
              <a:latin typeface="+mn-lt"/>
              <a:cs typeface="Arial" pitchFamily="34" charset="0"/>
            </a:endParaRPr>
          </a:p>
        </p:txBody>
      </p:sp>
      <p:sp>
        <p:nvSpPr>
          <p:cNvPr id="5" name="4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13</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4689"/>
                                        </p:tgtEl>
                                        <p:attrNameLst>
                                          <p:attrName>style.visibility</p:attrName>
                                        </p:attrNameLst>
                                      </p:cBhvr>
                                      <p:to>
                                        <p:strVal val="visible"/>
                                      </p:to>
                                    </p:set>
                                    <p:animEffect transition="in" filter="fade">
                                      <p:cBhvr>
                                        <p:cTn id="7" dur="500"/>
                                        <p:tgtEl>
                                          <p:spTgt spid="1146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8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3" name="Picture 1" descr="D:\arxeia\Desktop\Εικόνα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 Ορθογώνιο"/>
          <p:cNvSpPr/>
          <p:nvPr/>
        </p:nvSpPr>
        <p:spPr>
          <a:xfrm>
            <a:off x="0" y="0"/>
            <a:ext cx="9144000" cy="5447645"/>
          </a:xfrm>
          <a:prstGeom prst="rect">
            <a:avLst/>
          </a:prstGeom>
        </p:spPr>
        <p:txBody>
          <a:bodyPr wrap="square">
            <a:spAutoFit/>
          </a:bodyPr>
          <a:lstStyle/>
          <a:p>
            <a:r>
              <a:rPr lang="el-GR" sz="2400" b="1" u="sng" dirty="0" smtClean="0">
                <a:solidFill>
                  <a:schemeClr val="accent1">
                    <a:lumMod val="20000"/>
                    <a:lumOff val="80000"/>
                  </a:schemeClr>
                </a:solidFill>
              </a:rPr>
              <a:t>ΓΙΑΛΕΤΖΙΚ (ΝΕΑ ΧΑΛΚΗΔΟΝΑ)</a:t>
            </a:r>
          </a:p>
          <a:p>
            <a:endParaRPr lang="el-GR" b="1" dirty="0" smtClean="0">
              <a:solidFill>
                <a:schemeClr val="accent1">
                  <a:lumMod val="20000"/>
                  <a:lumOff val="80000"/>
                </a:schemeClr>
              </a:solidFill>
            </a:endParaRPr>
          </a:p>
          <a:p>
            <a:r>
              <a:rPr lang="el-GR" b="1" dirty="0" smtClean="0">
                <a:solidFill>
                  <a:schemeClr val="accent1">
                    <a:lumMod val="20000"/>
                    <a:lumOff val="80000"/>
                  </a:schemeClr>
                </a:solidFill>
              </a:rPr>
              <a:t>Οι κοινότητες που διοικητικά ανήκουν στον </a:t>
            </a:r>
            <a:r>
              <a:rPr lang="el-GR" b="1" dirty="0" err="1" smtClean="0">
                <a:solidFill>
                  <a:schemeClr val="accent1">
                    <a:lumMod val="20000"/>
                    <a:lumOff val="80000"/>
                  </a:schemeClr>
                </a:solidFill>
              </a:rPr>
              <a:t>καζά</a:t>
            </a:r>
            <a:r>
              <a:rPr lang="el-GR" b="1" dirty="0" smtClean="0">
                <a:solidFill>
                  <a:schemeClr val="accent1">
                    <a:lumMod val="20000"/>
                    <a:lumOff val="80000"/>
                  </a:schemeClr>
                </a:solidFill>
              </a:rPr>
              <a:t> Θεσσαλονίκης και εκκλησιαστικά στη Μητρόπολη </a:t>
            </a:r>
            <a:r>
              <a:rPr lang="el-GR" b="1" dirty="0" err="1" smtClean="0">
                <a:solidFill>
                  <a:schemeClr val="accent1">
                    <a:lumMod val="20000"/>
                    <a:lumOff val="80000"/>
                  </a:schemeClr>
                </a:solidFill>
              </a:rPr>
              <a:t>Βοδενών</a:t>
            </a:r>
            <a:r>
              <a:rPr lang="el-GR" b="1" dirty="0" smtClean="0">
                <a:solidFill>
                  <a:schemeClr val="accent1">
                    <a:lumMod val="20000"/>
                    <a:lumOff val="80000"/>
                  </a:schemeClr>
                </a:solidFill>
              </a:rPr>
              <a:t> είναι: ο Ζορμπάς, το </a:t>
            </a:r>
            <a:r>
              <a:rPr lang="el-GR" b="1" dirty="0" err="1" smtClean="0">
                <a:solidFill>
                  <a:schemeClr val="accent1">
                    <a:lumMod val="20000"/>
                    <a:lumOff val="80000"/>
                  </a:schemeClr>
                </a:solidFill>
              </a:rPr>
              <a:t>Σαρίτσι</a:t>
            </a:r>
            <a:r>
              <a:rPr lang="el-GR" b="1" dirty="0" smtClean="0">
                <a:solidFill>
                  <a:schemeClr val="accent1">
                    <a:lumMod val="20000"/>
                    <a:lumOff val="80000"/>
                  </a:schemeClr>
                </a:solidFill>
              </a:rPr>
              <a:t> (</a:t>
            </a:r>
            <a:r>
              <a:rPr lang="el-GR" b="1" dirty="0" err="1" smtClean="0">
                <a:solidFill>
                  <a:schemeClr val="accent1">
                    <a:lumMod val="20000"/>
                    <a:lumOff val="80000"/>
                  </a:schemeClr>
                </a:solidFill>
              </a:rPr>
              <a:t>Βαλτοχώρι</a:t>
            </a:r>
            <a:r>
              <a:rPr lang="el-GR" b="1" dirty="0" smtClean="0">
                <a:solidFill>
                  <a:schemeClr val="accent1">
                    <a:lumMod val="20000"/>
                    <a:lumOff val="80000"/>
                  </a:schemeClr>
                </a:solidFill>
              </a:rPr>
              <a:t>), το </a:t>
            </a:r>
            <a:r>
              <a:rPr lang="el-GR" b="1" dirty="0" err="1" smtClean="0">
                <a:solidFill>
                  <a:schemeClr val="accent1">
                    <a:lumMod val="20000"/>
                    <a:lumOff val="80000"/>
                  </a:schemeClr>
                </a:solidFill>
              </a:rPr>
              <a:t>Τσοχαλάρι</a:t>
            </a:r>
            <a:r>
              <a:rPr lang="el-GR" b="1" dirty="0" smtClean="0">
                <a:solidFill>
                  <a:schemeClr val="accent1">
                    <a:lumMod val="20000"/>
                    <a:lumOff val="80000"/>
                  </a:schemeClr>
                </a:solidFill>
              </a:rPr>
              <a:t> (Παρθένιο), </a:t>
            </a:r>
            <a:r>
              <a:rPr lang="el-GR" b="1" dirty="0" err="1" smtClean="0">
                <a:solidFill>
                  <a:schemeClr val="accent1">
                    <a:lumMod val="20000"/>
                    <a:lumOff val="80000"/>
                  </a:schemeClr>
                </a:solidFill>
              </a:rPr>
              <a:t>Γιαλετζίκ</a:t>
            </a:r>
            <a:r>
              <a:rPr lang="el-GR" b="1" dirty="0" smtClean="0">
                <a:solidFill>
                  <a:schemeClr val="accent1">
                    <a:lumMod val="20000"/>
                    <a:lumOff val="80000"/>
                  </a:schemeClr>
                </a:solidFill>
              </a:rPr>
              <a:t> (Νέα Χαλκηδόνα) και </a:t>
            </a:r>
            <a:r>
              <a:rPr lang="el-GR" b="1" dirty="0" err="1" smtClean="0">
                <a:solidFill>
                  <a:schemeClr val="accent1">
                    <a:lumMod val="20000"/>
                    <a:lumOff val="80000"/>
                  </a:schemeClr>
                </a:solidFill>
              </a:rPr>
              <a:t>Κουφάλοβο</a:t>
            </a:r>
            <a:r>
              <a:rPr lang="el-GR" b="1" dirty="0" smtClean="0">
                <a:solidFill>
                  <a:schemeClr val="accent1">
                    <a:lumMod val="20000"/>
                    <a:lumOff val="80000"/>
                  </a:schemeClr>
                </a:solidFill>
              </a:rPr>
              <a:t> Άνω, Κάτω και Μεσαίο (</a:t>
            </a:r>
            <a:r>
              <a:rPr lang="el-GR" b="1" dirty="0" err="1" smtClean="0">
                <a:solidFill>
                  <a:schemeClr val="accent1">
                    <a:lumMod val="20000"/>
                    <a:lumOff val="80000"/>
                  </a:schemeClr>
                </a:solidFill>
              </a:rPr>
              <a:t>Κουφάλια</a:t>
            </a:r>
            <a:r>
              <a:rPr lang="el-GR" b="1" dirty="0" smtClean="0">
                <a:solidFill>
                  <a:schemeClr val="accent1">
                    <a:lumMod val="20000"/>
                    <a:lumOff val="80000"/>
                  </a:schemeClr>
                </a:solidFill>
              </a:rPr>
              <a:t>) σύμφωνα με την έκθεση του επιθεωρητή των ελληνικών σχολείων του Δημήτριου </a:t>
            </a:r>
            <a:r>
              <a:rPr lang="el-GR" dirty="0" smtClean="0"/>
              <a:t>Μ. </a:t>
            </a:r>
            <a:r>
              <a:rPr lang="el-GR" b="1" dirty="0" err="1" smtClean="0">
                <a:solidFill>
                  <a:schemeClr val="accent1">
                    <a:lumMod val="20000"/>
                    <a:lumOff val="80000"/>
                  </a:schemeClr>
                </a:solidFill>
              </a:rPr>
              <a:t>Σάρρου</a:t>
            </a:r>
            <a:r>
              <a:rPr lang="el-GR" b="1" dirty="0" smtClean="0">
                <a:solidFill>
                  <a:schemeClr val="accent1">
                    <a:lumMod val="20000"/>
                    <a:lumOff val="80000"/>
                  </a:schemeClr>
                </a:solidFill>
              </a:rPr>
              <a:t> το 1906. </a:t>
            </a:r>
          </a:p>
          <a:p>
            <a:endParaRPr lang="el-GR" b="1" dirty="0" smtClean="0">
              <a:solidFill>
                <a:schemeClr val="accent1">
                  <a:lumMod val="20000"/>
                  <a:lumOff val="80000"/>
                </a:schemeClr>
              </a:solidFill>
            </a:endParaRPr>
          </a:p>
          <a:p>
            <a:r>
              <a:rPr lang="el-GR" b="1" dirty="0" smtClean="0">
                <a:solidFill>
                  <a:schemeClr val="accent1">
                    <a:lumMod val="20000"/>
                    <a:lumOff val="80000"/>
                  </a:schemeClr>
                </a:solidFill>
              </a:rPr>
              <a:t>Το </a:t>
            </a:r>
            <a:r>
              <a:rPr lang="el-GR" b="1" dirty="0" err="1" smtClean="0">
                <a:solidFill>
                  <a:schemeClr val="accent1">
                    <a:lumMod val="20000"/>
                    <a:lumOff val="80000"/>
                  </a:schemeClr>
                </a:solidFill>
              </a:rPr>
              <a:t>Γιαλετζίκ</a:t>
            </a:r>
            <a:r>
              <a:rPr lang="el-GR" b="1" dirty="0" smtClean="0">
                <a:solidFill>
                  <a:schemeClr val="accent1">
                    <a:lumMod val="20000"/>
                    <a:lumOff val="80000"/>
                  </a:schemeClr>
                </a:solidFill>
              </a:rPr>
              <a:t> είναι κτισμένο σε μικρό ύψωμα ανατολικά της Χαλκηδόνας και δυτικά του μικρού μουσουλμανικού οικισμού </a:t>
            </a:r>
            <a:r>
              <a:rPr lang="el-GR" b="1" dirty="0" err="1" smtClean="0">
                <a:solidFill>
                  <a:schemeClr val="accent1">
                    <a:lumMod val="20000"/>
                    <a:lumOff val="80000"/>
                  </a:schemeClr>
                </a:solidFill>
              </a:rPr>
              <a:t>Μεντεσελί</a:t>
            </a:r>
            <a:r>
              <a:rPr lang="el-GR" b="1" dirty="0" smtClean="0">
                <a:solidFill>
                  <a:schemeClr val="accent1">
                    <a:lumMod val="20000"/>
                    <a:lumOff val="80000"/>
                  </a:schemeClr>
                </a:solidFill>
              </a:rPr>
              <a:t>. Οι κάτοικοι είναι </a:t>
            </a:r>
            <a:r>
              <a:rPr lang="el-GR" b="1" dirty="0" err="1" smtClean="0">
                <a:solidFill>
                  <a:schemeClr val="accent1">
                    <a:lumMod val="20000"/>
                    <a:lumOff val="80000"/>
                  </a:schemeClr>
                </a:solidFill>
              </a:rPr>
              <a:t>ελληνόφρονες</a:t>
            </a:r>
            <a:r>
              <a:rPr lang="el-GR" b="1" dirty="0" smtClean="0">
                <a:solidFill>
                  <a:schemeClr val="accent1">
                    <a:lumMod val="20000"/>
                    <a:lumOff val="80000"/>
                  </a:schemeClr>
                </a:solidFill>
              </a:rPr>
              <a:t> χριστιανοί, προσχωρούν όμως προσωρινά στη Βουλγαρική Εξαρχία. Οι περισσότεροι κάτοικοι ασχολούνται με τη γεωργία.</a:t>
            </a:r>
          </a:p>
          <a:p>
            <a:r>
              <a:rPr lang="el-GR" b="1" dirty="0" smtClean="0">
                <a:solidFill>
                  <a:schemeClr val="accent1">
                    <a:lumMod val="20000"/>
                    <a:lumOff val="80000"/>
                  </a:schemeClr>
                </a:solidFill>
              </a:rPr>
              <a:t>              </a:t>
            </a:r>
          </a:p>
          <a:p>
            <a:r>
              <a:rPr lang="el-GR" b="1" dirty="0" smtClean="0">
                <a:solidFill>
                  <a:schemeClr val="accent1">
                    <a:lumMod val="20000"/>
                    <a:lumOff val="80000"/>
                  </a:schemeClr>
                </a:solidFill>
              </a:rPr>
              <a:t>Το σχολικό έτος 1894-1895 στην κοινότητα </a:t>
            </a:r>
            <a:r>
              <a:rPr lang="el-GR" b="1" dirty="0" err="1" smtClean="0">
                <a:solidFill>
                  <a:schemeClr val="accent1">
                    <a:lumMod val="20000"/>
                    <a:lumOff val="80000"/>
                  </a:schemeClr>
                </a:solidFill>
              </a:rPr>
              <a:t>Γιαλετζίκ</a:t>
            </a:r>
            <a:r>
              <a:rPr lang="el-GR" b="1" dirty="0" smtClean="0">
                <a:solidFill>
                  <a:schemeClr val="accent1">
                    <a:lumMod val="20000"/>
                    <a:lumOff val="80000"/>
                  </a:schemeClr>
                </a:solidFill>
              </a:rPr>
              <a:t>, η οποία υπάγεται διοικητικά στον </a:t>
            </a:r>
            <a:r>
              <a:rPr lang="el-GR" b="1" dirty="0" err="1" smtClean="0">
                <a:solidFill>
                  <a:schemeClr val="accent1">
                    <a:lumMod val="20000"/>
                    <a:lumOff val="80000"/>
                  </a:schemeClr>
                </a:solidFill>
              </a:rPr>
              <a:t>καζά</a:t>
            </a:r>
            <a:r>
              <a:rPr lang="el-GR" b="1" dirty="0" smtClean="0">
                <a:solidFill>
                  <a:schemeClr val="accent1">
                    <a:lumMod val="20000"/>
                    <a:lumOff val="80000"/>
                  </a:schemeClr>
                </a:solidFill>
              </a:rPr>
              <a:t> </a:t>
            </a:r>
            <a:r>
              <a:rPr lang="el-GR" b="1" dirty="0" err="1" smtClean="0">
                <a:solidFill>
                  <a:schemeClr val="accent1">
                    <a:lumMod val="20000"/>
                    <a:lumOff val="80000"/>
                  </a:schemeClr>
                </a:solidFill>
              </a:rPr>
              <a:t>Γεννιτσών</a:t>
            </a:r>
            <a:r>
              <a:rPr lang="el-GR" b="1" dirty="0" smtClean="0">
                <a:solidFill>
                  <a:schemeClr val="accent1">
                    <a:lumMod val="20000"/>
                    <a:lumOff val="80000"/>
                  </a:schemeClr>
                </a:solidFill>
              </a:rPr>
              <a:t> και αργότερα στον </a:t>
            </a:r>
            <a:r>
              <a:rPr lang="el-GR" b="1" dirty="0" err="1" smtClean="0">
                <a:solidFill>
                  <a:schemeClr val="accent1">
                    <a:lumMod val="20000"/>
                    <a:lumOff val="80000"/>
                  </a:schemeClr>
                </a:solidFill>
              </a:rPr>
              <a:t>καζά</a:t>
            </a:r>
            <a:r>
              <a:rPr lang="el-GR" b="1" dirty="0" smtClean="0">
                <a:solidFill>
                  <a:schemeClr val="accent1">
                    <a:lumMod val="20000"/>
                    <a:lumOff val="80000"/>
                  </a:schemeClr>
                </a:solidFill>
              </a:rPr>
              <a:t> Θεσσαλονίκης, λειτουργεί Δημοτικό σχολείο με ένα διδάσκαλο και είκοσι δύο (22) μαθητές. </a:t>
            </a:r>
            <a:endParaRPr lang="el-GR" b="1" dirty="0">
              <a:solidFill>
                <a:schemeClr val="accent1">
                  <a:lumMod val="20000"/>
                  <a:lumOff val="80000"/>
                </a:schemeClr>
              </a:solidFill>
            </a:endParaRPr>
          </a:p>
        </p:txBody>
      </p:sp>
      <p:sp>
        <p:nvSpPr>
          <p:cNvPr id="4" name="3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14</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3" name="Picture 1" descr="D:\arxeia\Desktop\Εικόνα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 Ορθογώνιο"/>
          <p:cNvSpPr/>
          <p:nvPr/>
        </p:nvSpPr>
        <p:spPr>
          <a:xfrm>
            <a:off x="0" y="0"/>
            <a:ext cx="9144000" cy="4524315"/>
          </a:xfrm>
          <a:prstGeom prst="rect">
            <a:avLst/>
          </a:prstGeom>
        </p:spPr>
        <p:txBody>
          <a:bodyPr wrap="square">
            <a:spAutoFit/>
          </a:bodyPr>
          <a:lstStyle/>
          <a:p>
            <a:r>
              <a:rPr lang="el-GR" b="1" dirty="0" smtClean="0">
                <a:solidFill>
                  <a:schemeClr val="accent1">
                    <a:lumMod val="20000"/>
                    <a:lumOff val="80000"/>
                  </a:schemeClr>
                </a:solidFill>
              </a:rPr>
              <a:t>Σε Πίνακα Γενικό των Ελληνικών σχολείων στην Ευρωπαϊκή Τουρκία κατά το σχολικό έτος 1901-1902 αναφέρεται ότι στην κοινότητα λειτουργεί </a:t>
            </a:r>
            <a:r>
              <a:rPr lang="el-GR" b="1" dirty="0" err="1" smtClean="0">
                <a:solidFill>
                  <a:schemeClr val="accent1">
                    <a:lumMod val="20000"/>
                    <a:lumOff val="80000"/>
                  </a:schemeClr>
                </a:solidFill>
              </a:rPr>
              <a:t>γραμματοδιδασκαλείο</a:t>
            </a:r>
            <a:r>
              <a:rPr lang="el-GR" b="1" dirty="0" smtClean="0">
                <a:solidFill>
                  <a:schemeClr val="accent1">
                    <a:lumMod val="20000"/>
                    <a:lumOff val="80000"/>
                  </a:schemeClr>
                </a:solidFill>
              </a:rPr>
              <a:t> με ένα διδάσκαλο και τριάντα (30) μαθητές. Το ελληνικό σχολείο είναι διώροφο, ενώ στο πρώτο πάτωμα λειτουργεί παντοπωλείο, το οποίο δίνει ενοίκιο ως πόρο στο σχολείο μία οθωμανική λίρα. </a:t>
            </a:r>
          </a:p>
          <a:p>
            <a:endParaRPr lang="el-GR" b="1" dirty="0" smtClean="0">
              <a:solidFill>
                <a:schemeClr val="accent1">
                  <a:lumMod val="20000"/>
                  <a:lumOff val="80000"/>
                </a:schemeClr>
              </a:solidFill>
            </a:endParaRPr>
          </a:p>
          <a:p>
            <a:r>
              <a:rPr lang="el-GR" b="1" dirty="0" smtClean="0">
                <a:solidFill>
                  <a:schemeClr val="accent1">
                    <a:lumMod val="20000"/>
                    <a:lumOff val="80000"/>
                  </a:schemeClr>
                </a:solidFill>
              </a:rPr>
              <a:t>Το σχολείο κτίζεται από την κοινότητα και βρίσκεται σε καλή κατάσταση έως το 1912-1913. Εξαιτίας βουλγαρικών πιέσεων το σχολείο δεν λειτουργεί για ένα μεγάλο διάστημα. Το σχολείο λειτουργεί σε οικόπεδο ιδιοκτησίας </a:t>
            </a:r>
            <a:r>
              <a:rPr lang="el-GR" b="1" dirty="0" err="1" smtClean="0">
                <a:solidFill>
                  <a:schemeClr val="accent1">
                    <a:lumMod val="20000"/>
                    <a:lumOff val="80000"/>
                  </a:schemeClr>
                </a:solidFill>
              </a:rPr>
              <a:t>οθωμανού</a:t>
            </a:r>
            <a:r>
              <a:rPr lang="el-GR" b="1" dirty="0" smtClean="0">
                <a:solidFill>
                  <a:schemeClr val="accent1">
                    <a:lumMod val="20000"/>
                    <a:lumOff val="80000"/>
                  </a:schemeClr>
                </a:solidFill>
              </a:rPr>
              <a:t>. Το διδακτικό προσωπικό συντηρείται από τη Μητρόπολη </a:t>
            </a:r>
            <a:r>
              <a:rPr lang="el-GR" b="1" dirty="0" err="1" smtClean="0">
                <a:solidFill>
                  <a:schemeClr val="accent1">
                    <a:lumMod val="20000"/>
                    <a:lumOff val="80000"/>
                  </a:schemeClr>
                </a:solidFill>
              </a:rPr>
              <a:t>Βοδενών</a:t>
            </a:r>
            <a:r>
              <a:rPr lang="el-GR" b="1" dirty="0" smtClean="0">
                <a:solidFill>
                  <a:schemeClr val="accent1">
                    <a:lumMod val="20000"/>
                    <a:lumOff val="80000"/>
                  </a:schemeClr>
                </a:solidFill>
              </a:rPr>
              <a:t>. Από το 1929 ακολουθώντας την εκπαιδευτική μεταρρύθμιση του ελληνικού κράτους το δημοτικό σχολείο γίνεται εξατάξιο, ενώ λειτούργησε αργότερα και γυμνάσιο. </a:t>
            </a:r>
          </a:p>
          <a:p>
            <a:endParaRPr lang="el-GR" b="1" dirty="0" smtClean="0">
              <a:solidFill>
                <a:schemeClr val="accent1">
                  <a:lumMod val="20000"/>
                  <a:lumOff val="80000"/>
                </a:schemeClr>
              </a:solidFill>
            </a:endParaRPr>
          </a:p>
        </p:txBody>
      </p:sp>
      <p:sp>
        <p:nvSpPr>
          <p:cNvPr id="4" name="3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15</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3" name="Picture 1" descr="D:\arxeia\Desktop\Εικόνα1.jpg"/>
          <p:cNvPicPr>
            <a:picLocks noChangeAspect="1" noChangeArrowheads="1"/>
          </p:cNvPicPr>
          <p:nvPr/>
        </p:nvPicPr>
        <p:blipFill>
          <a:blip r:embed="rId2"/>
          <a:srcRect/>
          <a:stretch>
            <a:fillRect/>
          </a:stretch>
        </p:blipFill>
        <p:spPr bwMode="auto">
          <a:xfrm>
            <a:off x="-55984" y="-30628"/>
            <a:ext cx="9199984" cy="6888628"/>
          </a:xfrm>
          <a:prstGeom prst="rect">
            <a:avLst/>
          </a:prstGeom>
          <a:noFill/>
        </p:spPr>
      </p:pic>
      <p:sp>
        <p:nvSpPr>
          <p:cNvPr id="111617" name="Rectangle 1"/>
          <p:cNvSpPr>
            <a:spLocks noChangeArrowheads="1"/>
          </p:cNvSpPr>
          <p:nvPr/>
        </p:nvSpPr>
        <p:spPr bwMode="auto">
          <a:xfrm>
            <a:off x="0" y="0"/>
            <a:ext cx="914400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l-GR" sz="2000" b="1" dirty="0" smtClean="0">
                <a:solidFill>
                  <a:schemeClr val="tx1">
                    <a:lumMod val="10000"/>
                    <a:lumOff val="90000"/>
                  </a:schemeClr>
                </a:solidFill>
              </a:rPr>
              <a:t>Η διδασκαλία των μαθημάτων άρχιζε οπωσδήποτε στις 5 Σεπτεμβρίου. Η διδασκαλία κάθε μέρα άρχιζε το </a:t>
            </a:r>
            <a:r>
              <a:rPr lang="el-GR" sz="2000" b="1" dirty="0" err="1" smtClean="0">
                <a:solidFill>
                  <a:schemeClr val="tx1">
                    <a:lumMod val="10000"/>
                    <a:lumOff val="90000"/>
                  </a:schemeClr>
                </a:solidFill>
              </a:rPr>
              <a:t>πρωΐ</a:t>
            </a:r>
            <a:r>
              <a:rPr lang="el-GR" sz="2000" b="1" dirty="0" smtClean="0">
                <a:solidFill>
                  <a:schemeClr val="tx1">
                    <a:lumMod val="10000"/>
                    <a:lumOff val="90000"/>
                  </a:schemeClr>
                </a:solidFill>
              </a:rPr>
              <a:t> στις 8 ακριβώς μετά την προσευχή ενώ το μεσημέρι στις 2 ακριβώς. Η διδασκαλία των μαθημάτων σταματούσε τις Κυριακές ενώ το Σάββατο ήταν εργάσιμη ημέρα. Τα βιβλία που χρησιμοποιούσαν οι μαθητές προέρχονταν από τις εκδόσεις ορισμένων βιβλιοπωλείων. Η εισαγωγική δοκιμασία των μαθητών και μαθητριών στα σχολεία της Κοινότητας περιελάμβανε εξετάσεις. Ο βαθμός προόδου παριστανόταν με την αριθμητική κλίμακα 0-10. </a:t>
            </a:r>
          </a:p>
          <a:p>
            <a:endParaRPr lang="el-GR" sz="2000" b="1" dirty="0" smtClean="0">
              <a:solidFill>
                <a:schemeClr val="tx1">
                  <a:lumMod val="10000"/>
                  <a:lumOff val="90000"/>
                </a:schemeClr>
              </a:solidFill>
            </a:endParaRPr>
          </a:p>
          <a:p>
            <a:r>
              <a:rPr lang="el-GR" sz="2000" b="1" dirty="0" smtClean="0">
                <a:solidFill>
                  <a:schemeClr val="tx1">
                    <a:lumMod val="10000"/>
                    <a:lumOff val="90000"/>
                  </a:schemeClr>
                </a:solidFill>
              </a:rPr>
              <a:t>Η διαγωγή βαθμολογούνταν ως άριστη, πολύ καλή, σχεδόν καλή και κακή. Ο διοριζόμενος διδάσκαλος έπρεπε να είναι άνω του δέκατου έκτου έτους της ηλικίας. Ως προς το φύλλο, υπερτερούσαν οι άνδρες εκπαιδευτικοί έναντι των γυναικών ενώ τα ποσοστά αγάμων ήταν υψηλά. Μαθήματα που διδάσκονται στις τάξεις του Δημοτικού σχολείου από το 1874 είναι: τα Θρησκευτικά, Ελληνικά (ανάγνωση, γραμματική, έκθεση),  Καλλιγραφία, Αριθμητική, Ιστορία, Γεωγραφία, Φυσική Ιστορία, Ωδική, Γυμναστική.</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2000" b="1" i="0" u="none" strike="noStrike" cap="none" normalizeH="0" baseline="0" dirty="0" smtClean="0">
              <a:ln>
                <a:noFill/>
              </a:ln>
              <a:solidFill>
                <a:schemeClr val="tx1">
                  <a:lumMod val="10000"/>
                  <a:lumOff val="90000"/>
                </a:schemeClr>
              </a:solidFill>
              <a:effectLst/>
              <a:latin typeface="+mn-lt"/>
              <a:cs typeface="Arial" pitchFamily="34" charset="0"/>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1617">
                                            <p:txEl>
                                              <p:pRg st="0" end="0"/>
                                            </p:txEl>
                                          </p:spTgt>
                                        </p:tgtEl>
                                        <p:attrNameLst>
                                          <p:attrName>style.visibility</p:attrName>
                                        </p:attrNameLst>
                                      </p:cBhvr>
                                      <p:to>
                                        <p:strVal val="visible"/>
                                      </p:to>
                                    </p:set>
                                    <p:animEffect transition="in" filter="fade">
                                      <p:cBhvr>
                                        <p:cTn id="7" dur="500"/>
                                        <p:tgtEl>
                                          <p:spTgt spid="1116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1617">
                                            <p:txEl>
                                              <p:pRg st="2" end="2"/>
                                            </p:txEl>
                                          </p:spTgt>
                                        </p:tgtEl>
                                        <p:attrNameLst>
                                          <p:attrName>style.visibility</p:attrName>
                                        </p:attrNameLst>
                                      </p:cBhvr>
                                      <p:to>
                                        <p:strVal val="visible"/>
                                      </p:to>
                                    </p:set>
                                    <p:animEffect transition="in" filter="fade">
                                      <p:cBhvr>
                                        <p:cTn id="12" dur="500"/>
                                        <p:tgtEl>
                                          <p:spTgt spid="1116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3" name="Picture 1" descr="D:\arxeia\Desktop\Εικόνα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 Ορθογώνιο"/>
          <p:cNvSpPr/>
          <p:nvPr/>
        </p:nvSpPr>
        <p:spPr>
          <a:xfrm>
            <a:off x="0" y="0"/>
            <a:ext cx="9144000" cy="7294305"/>
          </a:xfrm>
          <a:prstGeom prst="rect">
            <a:avLst/>
          </a:prstGeom>
        </p:spPr>
        <p:txBody>
          <a:bodyPr wrap="square">
            <a:spAutoFit/>
          </a:bodyPr>
          <a:lstStyle/>
          <a:p>
            <a:r>
              <a:rPr lang="el-GR" sz="2800" b="1" u="sng" dirty="0" smtClean="0">
                <a:solidFill>
                  <a:schemeClr val="accent1">
                    <a:lumMod val="20000"/>
                    <a:lumOff val="80000"/>
                  </a:schemeClr>
                </a:solidFill>
              </a:rPr>
              <a:t>Ευρύτερη περιοχή Χαλκηδόνας</a:t>
            </a:r>
            <a:endParaRPr lang="el-GR" sz="2800" b="1" u="sng" dirty="0" smtClean="0">
              <a:solidFill>
                <a:schemeClr val="accent1">
                  <a:lumMod val="20000"/>
                  <a:lumOff val="80000"/>
                </a:schemeClr>
              </a:solidFill>
            </a:endParaRPr>
          </a:p>
          <a:p>
            <a:endParaRPr lang="el-GR" sz="2000" b="1" dirty="0" smtClean="0">
              <a:solidFill>
                <a:schemeClr val="accent1">
                  <a:lumMod val="20000"/>
                  <a:lumOff val="80000"/>
                </a:schemeClr>
              </a:solidFill>
            </a:endParaRPr>
          </a:p>
          <a:p>
            <a:r>
              <a:rPr lang="el-GR" sz="2000" b="1" dirty="0" smtClean="0">
                <a:solidFill>
                  <a:schemeClr val="accent1">
                    <a:lumMod val="20000"/>
                    <a:lumOff val="80000"/>
                  </a:schemeClr>
                </a:solidFill>
              </a:rPr>
              <a:t>Σύμφωνα </a:t>
            </a:r>
            <a:r>
              <a:rPr lang="el-GR" sz="2000" b="1" dirty="0" smtClean="0">
                <a:solidFill>
                  <a:schemeClr val="accent1">
                    <a:lumMod val="20000"/>
                    <a:lumOff val="80000"/>
                  </a:schemeClr>
                </a:solidFill>
              </a:rPr>
              <a:t>με τη Στατιστική των Ελληνικών σχολείων στα βιλαέτια Θεσσαλονίκης και </a:t>
            </a:r>
            <a:r>
              <a:rPr lang="el-GR" sz="2000" b="1" dirty="0" err="1" smtClean="0">
                <a:solidFill>
                  <a:schemeClr val="accent1">
                    <a:lumMod val="20000"/>
                    <a:lumOff val="80000"/>
                  </a:schemeClr>
                </a:solidFill>
              </a:rPr>
              <a:t>Βιτωλίων</a:t>
            </a:r>
            <a:r>
              <a:rPr lang="el-GR" sz="2000" b="1" dirty="0" smtClean="0">
                <a:solidFill>
                  <a:schemeClr val="accent1">
                    <a:lumMod val="20000"/>
                    <a:lumOff val="80000"/>
                  </a:schemeClr>
                </a:solidFill>
              </a:rPr>
              <a:t> της Μακεδονίας κατά το σχολικό έτος 1894-1895 στην κοινότητα Ζορμπά, </a:t>
            </a:r>
            <a:r>
              <a:rPr lang="el-GR" sz="2000" b="1" dirty="0" smtClean="0">
                <a:solidFill>
                  <a:schemeClr val="accent1">
                    <a:lumMod val="20000"/>
                    <a:lumOff val="80000"/>
                  </a:schemeClr>
                </a:solidFill>
              </a:rPr>
              <a:t>λειτουργεί </a:t>
            </a:r>
            <a:r>
              <a:rPr lang="el-GR" sz="2000" b="1" dirty="0" smtClean="0">
                <a:solidFill>
                  <a:schemeClr val="accent1">
                    <a:lumMod val="20000"/>
                    <a:lumOff val="80000"/>
                  </a:schemeClr>
                </a:solidFill>
              </a:rPr>
              <a:t>δημοτικό σχολείο με ένα διδάσκαλο και είκοσι δύο (22) μαθητές.</a:t>
            </a:r>
          </a:p>
          <a:p>
            <a:endParaRPr lang="el-GR" sz="2000" b="1" dirty="0" smtClean="0">
              <a:solidFill>
                <a:schemeClr val="tx1">
                  <a:lumMod val="10000"/>
                  <a:lumOff val="90000"/>
                </a:schemeClr>
              </a:solidFill>
            </a:endParaRPr>
          </a:p>
          <a:p>
            <a:r>
              <a:rPr lang="el-GR" sz="2000" b="1" dirty="0" smtClean="0">
                <a:solidFill>
                  <a:schemeClr val="tx1">
                    <a:lumMod val="10000"/>
                    <a:lumOff val="90000"/>
                  </a:schemeClr>
                </a:solidFill>
              </a:rPr>
              <a:t>Το σχολικό έτος 1901-1902 στην κοινότητα </a:t>
            </a:r>
            <a:r>
              <a:rPr lang="el-GR" sz="2000" b="1" dirty="0" err="1" smtClean="0">
                <a:solidFill>
                  <a:schemeClr val="tx1">
                    <a:lumMod val="10000"/>
                    <a:lumOff val="90000"/>
                  </a:schemeClr>
                </a:solidFill>
              </a:rPr>
              <a:t>Σαριτσίου</a:t>
            </a:r>
            <a:r>
              <a:rPr lang="el-GR" sz="2000" b="1" dirty="0" smtClean="0">
                <a:solidFill>
                  <a:schemeClr val="tx1">
                    <a:lumMod val="10000"/>
                    <a:lumOff val="90000"/>
                  </a:schemeClr>
                </a:solidFill>
              </a:rPr>
              <a:t> (</a:t>
            </a:r>
            <a:r>
              <a:rPr lang="el-GR" sz="2000" b="1" dirty="0" err="1" smtClean="0">
                <a:solidFill>
                  <a:schemeClr val="tx1">
                    <a:lumMod val="10000"/>
                    <a:lumOff val="90000"/>
                  </a:schemeClr>
                </a:solidFill>
              </a:rPr>
              <a:t>Βαλτοχώρι</a:t>
            </a:r>
            <a:r>
              <a:rPr lang="el-GR" sz="2000" b="1" dirty="0" smtClean="0">
                <a:solidFill>
                  <a:schemeClr val="tx1">
                    <a:lumMod val="10000"/>
                    <a:lumOff val="90000"/>
                  </a:schemeClr>
                </a:solidFill>
              </a:rPr>
              <a:t>) λειτουργεί </a:t>
            </a:r>
            <a:r>
              <a:rPr lang="el-GR" sz="2000" b="1" dirty="0" err="1" smtClean="0">
                <a:solidFill>
                  <a:schemeClr val="tx1">
                    <a:lumMod val="10000"/>
                    <a:lumOff val="90000"/>
                  </a:schemeClr>
                </a:solidFill>
              </a:rPr>
              <a:t>γραμματοδιδασκαλείο</a:t>
            </a:r>
            <a:r>
              <a:rPr lang="el-GR" sz="2000" b="1" dirty="0" smtClean="0">
                <a:solidFill>
                  <a:schemeClr val="tx1">
                    <a:lumMod val="10000"/>
                    <a:lumOff val="90000"/>
                  </a:schemeClr>
                </a:solidFill>
              </a:rPr>
              <a:t> όπως και στην κοινότητα </a:t>
            </a:r>
            <a:r>
              <a:rPr lang="el-GR" sz="2000" b="1" dirty="0" err="1" smtClean="0">
                <a:solidFill>
                  <a:schemeClr val="tx1">
                    <a:lumMod val="10000"/>
                    <a:lumOff val="90000"/>
                  </a:schemeClr>
                </a:solidFill>
              </a:rPr>
              <a:t>Τσοχαλάρι</a:t>
            </a:r>
            <a:r>
              <a:rPr lang="el-GR" sz="2000" b="1" dirty="0" smtClean="0">
                <a:solidFill>
                  <a:schemeClr val="tx1">
                    <a:lumMod val="10000"/>
                    <a:lumOff val="90000"/>
                  </a:schemeClr>
                </a:solidFill>
              </a:rPr>
              <a:t> (Παρθένιο). </a:t>
            </a:r>
            <a:r>
              <a:rPr lang="el-GR" sz="2000" b="1" dirty="0" smtClean="0">
                <a:solidFill>
                  <a:schemeClr val="tx1">
                    <a:lumMod val="10000"/>
                    <a:lumOff val="90000"/>
                  </a:schemeClr>
                </a:solidFill>
              </a:rPr>
              <a:t> </a:t>
            </a:r>
            <a:r>
              <a:rPr lang="el-GR" sz="2000" b="1" dirty="0" smtClean="0">
                <a:solidFill>
                  <a:schemeClr val="tx1">
                    <a:lumMod val="10000"/>
                    <a:lumOff val="90000"/>
                  </a:schemeClr>
                </a:solidFill>
              </a:rPr>
              <a:t>Στην </a:t>
            </a:r>
            <a:r>
              <a:rPr lang="el-GR" sz="2000" b="1" dirty="0" smtClean="0">
                <a:solidFill>
                  <a:schemeClr val="tx1">
                    <a:lumMod val="10000"/>
                    <a:lumOff val="90000"/>
                  </a:schemeClr>
                </a:solidFill>
              </a:rPr>
              <a:t>κοινότητα Άνω </a:t>
            </a:r>
            <a:r>
              <a:rPr lang="el-GR" sz="2000" b="1" dirty="0" err="1" smtClean="0">
                <a:solidFill>
                  <a:schemeClr val="tx1">
                    <a:lumMod val="10000"/>
                    <a:lumOff val="90000"/>
                  </a:schemeClr>
                </a:solidFill>
              </a:rPr>
              <a:t>Κωφάλοβον</a:t>
            </a:r>
            <a:r>
              <a:rPr lang="el-GR" sz="2000" b="1" dirty="0" smtClean="0">
                <a:solidFill>
                  <a:schemeClr val="tx1">
                    <a:lumMod val="10000"/>
                    <a:lumOff val="90000"/>
                  </a:schemeClr>
                </a:solidFill>
              </a:rPr>
              <a:t> (</a:t>
            </a:r>
            <a:r>
              <a:rPr lang="el-GR" sz="2000" b="1" dirty="0" err="1" smtClean="0">
                <a:solidFill>
                  <a:schemeClr val="tx1">
                    <a:lumMod val="10000"/>
                    <a:lumOff val="90000"/>
                  </a:schemeClr>
                </a:solidFill>
              </a:rPr>
              <a:t>Κουφάλια</a:t>
            </a:r>
            <a:r>
              <a:rPr lang="el-GR" sz="2000" b="1" dirty="0" smtClean="0">
                <a:solidFill>
                  <a:schemeClr val="tx1">
                    <a:lumMod val="10000"/>
                    <a:lumOff val="90000"/>
                  </a:schemeClr>
                </a:solidFill>
              </a:rPr>
              <a:t>) λειτουργεί </a:t>
            </a:r>
            <a:r>
              <a:rPr lang="el-GR" sz="2000" b="1" dirty="0" err="1" smtClean="0">
                <a:solidFill>
                  <a:schemeClr val="tx1">
                    <a:lumMod val="10000"/>
                    <a:lumOff val="90000"/>
                  </a:schemeClr>
                </a:solidFill>
              </a:rPr>
              <a:t>Γραμματοδιδασκαλείο</a:t>
            </a:r>
            <a:r>
              <a:rPr lang="el-GR" sz="2000" b="1" dirty="0" smtClean="0">
                <a:solidFill>
                  <a:schemeClr val="tx1">
                    <a:lumMod val="10000"/>
                    <a:lumOff val="90000"/>
                  </a:schemeClr>
                </a:solidFill>
              </a:rPr>
              <a:t> με ένα διδάσκαλο και εξήντα (60) μαθητές. </a:t>
            </a:r>
          </a:p>
          <a:p>
            <a:endParaRPr lang="el-GR" sz="2000" b="1" dirty="0" smtClean="0">
              <a:solidFill>
                <a:schemeClr val="tx1">
                  <a:lumMod val="10000"/>
                  <a:lumOff val="90000"/>
                </a:schemeClr>
              </a:solidFill>
            </a:endParaRPr>
          </a:p>
          <a:p>
            <a:r>
              <a:rPr lang="el-GR" sz="2000" b="1" dirty="0" smtClean="0">
                <a:solidFill>
                  <a:schemeClr val="tx1">
                    <a:lumMod val="10000"/>
                    <a:lumOff val="90000"/>
                  </a:schemeClr>
                </a:solidFill>
              </a:rPr>
              <a:t>Στη </a:t>
            </a:r>
            <a:r>
              <a:rPr lang="el-GR" sz="2000" b="1" dirty="0" smtClean="0">
                <a:solidFill>
                  <a:schemeClr val="tx1">
                    <a:lumMod val="10000"/>
                    <a:lumOff val="90000"/>
                  </a:schemeClr>
                </a:solidFill>
              </a:rPr>
              <a:t>συνέχεια φτιάξαμε ένα λεύκωμα με το φωτογραφικό υλικό το οποίο χωρίσαμε σε τρία μέρη: α) εικόνες σχολικής ζωής, β) εκπαιδευτικοί, γ) σχολικά κτίρια. Στη συνέχεια υπάρχουν πίνακες με την ιστορία των σχολείων που έφτιαξαν οι μαθητές.  Ακολουθεί συνέντευξη συγγενή ενός μαθητή που αποτυπώνει την εκπαιδευτική κατάσταση τον 20ό αιώνα. Τέλος υπάρχουν φωτογραφίες από το Μουσείο εκπαίδευσης  (</a:t>
            </a:r>
            <a:r>
              <a:rPr lang="en-US" sz="2000" b="1" dirty="0" err="1" smtClean="0">
                <a:solidFill>
                  <a:schemeClr val="tx1">
                    <a:lumMod val="10000"/>
                    <a:lumOff val="90000"/>
                  </a:schemeClr>
                </a:solidFill>
              </a:rPr>
              <a:t>artsteps</a:t>
            </a:r>
            <a:r>
              <a:rPr lang="en-US" sz="2000" b="1" dirty="0" smtClean="0">
                <a:solidFill>
                  <a:schemeClr val="tx1">
                    <a:lumMod val="10000"/>
                    <a:lumOff val="90000"/>
                  </a:schemeClr>
                </a:solidFill>
              </a:rPr>
              <a:t>)</a:t>
            </a:r>
            <a:r>
              <a:rPr lang="el-GR" sz="2000" b="1" dirty="0" smtClean="0">
                <a:solidFill>
                  <a:schemeClr val="tx1">
                    <a:lumMod val="10000"/>
                    <a:lumOff val="90000"/>
                  </a:schemeClr>
                </a:solidFill>
              </a:rPr>
              <a:t>  </a:t>
            </a:r>
          </a:p>
          <a:p>
            <a:endParaRPr lang="el-GR" sz="2000" b="1" dirty="0" smtClean="0">
              <a:solidFill>
                <a:schemeClr val="tx1">
                  <a:lumMod val="10000"/>
                  <a:lumOff val="90000"/>
                </a:schemeClr>
              </a:solidFill>
            </a:endParaRPr>
          </a:p>
          <a:p>
            <a:endParaRPr lang="el-GR" sz="2000" b="1" dirty="0">
              <a:solidFill>
                <a:schemeClr val="tx1">
                  <a:lumMod val="10000"/>
                  <a:lumOff val="90000"/>
                </a:schemeClr>
              </a:solidFill>
            </a:endParaRPr>
          </a:p>
        </p:txBody>
      </p:sp>
      <p:sp>
        <p:nvSpPr>
          <p:cNvPr id="4" name="3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17</a:t>
            </a:fld>
            <a:endParaRPr lang="el-GR"/>
          </a:p>
        </p:txBody>
      </p:sp>
      <p:pic>
        <p:nvPicPr>
          <p:cNvPr id="5" name="bensound-memories (1).mp3">
            <a:hlinkClick r:id="" action="ppaction://media"/>
          </p:cNvPr>
          <p:cNvPicPr>
            <a:picLocks noRot="1" noChangeAspect="1"/>
          </p:cNvPicPr>
          <p:nvPr>
            <a:audioFile r:link="rId1"/>
          </p:nvPr>
        </p:nvPicPr>
        <p:blipFill>
          <a:blip r:embed="rId4"/>
          <a:stretch>
            <a:fillRect/>
          </a:stretch>
        </p:blipFill>
        <p:spPr>
          <a:xfrm>
            <a:off x="4429124" y="5715016"/>
            <a:ext cx="304800" cy="304800"/>
          </a:xfrm>
          <a:prstGeom prst="rect">
            <a:avLst/>
          </a:prstGeom>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5"/>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30296" fill="hold"/>
                                        <p:tgtEl>
                                          <p:spTgt spid="5"/>
                                        </p:tgtEl>
                                      </p:cBhvr>
                                    </p:cmd>
                                  </p:childTnLst>
                                </p:cTn>
                              </p:par>
                            </p:childTnLst>
                          </p:cTn>
                        </p:par>
                      </p:childTnLst>
                    </p:cTn>
                  </p:par>
                </p:childTnLst>
              </p:cTn>
              <p:nextCondLst>
                <p:cond evt="onClick" delay="0">
                  <p:tgtEl>
                    <p:spTgt spid="5"/>
                  </p:tgtEl>
                </p:cond>
              </p:nextCondLst>
            </p:seq>
            <p:audio>
              <p:cMediaNode>
                <p:cTn id="28"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10" descr="Πηνελόπη Δέλτα"/>
          <p:cNvPicPr>
            <a:picLocks noChangeAspect="1" noChangeArrowheads="1"/>
          </p:cNvPicPr>
          <p:nvPr/>
        </p:nvPicPr>
        <p:blipFill>
          <a:blip r:embed="rId2">
            <a:lum bright="-48000"/>
          </a:blip>
          <a:srcRect/>
          <a:stretch>
            <a:fillRect/>
          </a:stretch>
        </p:blipFill>
        <p:spPr bwMode="auto">
          <a:xfrm>
            <a:off x="0" y="0"/>
            <a:ext cx="9144000" cy="7100888"/>
          </a:xfrm>
          <a:prstGeom prst="rect">
            <a:avLst/>
          </a:prstGeom>
          <a:solidFill>
            <a:schemeClr val="accent1"/>
          </a:solidFill>
          <a:ln w="9525">
            <a:noFill/>
            <a:miter lim="800000"/>
            <a:headEnd/>
            <a:tailEnd/>
          </a:ln>
        </p:spPr>
      </p:pic>
      <p:sp>
        <p:nvSpPr>
          <p:cNvPr id="47106" name="Rectangle 4"/>
          <p:cNvSpPr>
            <a:spLocks noChangeArrowheads="1"/>
          </p:cNvSpPr>
          <p:nvPr/>
        </p:nvSpPr>
        <p:spPr bwMode="auto">
          <a:xfrm>
            <a:off x="0" y="1576388"/>
            <a:ext cx="9144000" cy="0"/>
          </a:xfrm>
          <a:prstGeom prst="rect">
            <a:avLst/>
          </a:prstGeom>
          <a:noFill/>
          <a:ln w="9525">
            <a:noFill/>
            <a:miter lim="800000"/>
            <a:headEnd/>
            <a:tailEnd/>
          </a:ln>
        </p:spPr>
        <p:txBody>
          <a:bodyPr wrap="none" anchor="ctr">
            <a:spAutoFit/>
          </a:bodyPr>
          <a:lstStyle/>
          <a:p>
            <a:endParaRPr lang="el-GR"/>
          </a:p>
        </p:txBody>
      </p:sp>
      <p:sp>
        <p:nvSpPr>
          <p:cNvPr id="47107" name="2 - TextBox"/>
          <p:cNvSpPr txBox="1">
            <a:spLocks noChangeArrowheads="1"/>
          </p:cNvSpPr>
          <p:nvPr/>
        </p:nvSpPr>
        <p:spPr bwMode="auto">
          <a:xfrm>
            <a:off x="428625" y="428625"/>
            <a:ext cx="8429625" cy="461963"/>
          </a:xfrm>
          <a:prstGeom prst="rect">
            <a:avLst/>
          </a:prstGeom>
          <a:noFill/>
          <a:ln w="9525">
            <a:noFill/>
            <a:miter lim="800000"/>
            <a:headEnd/>
            <a:tailEnd/>
          </a:ln>
        </p:spPr>
        <p:txBody>
          <a:bodyPr>
            <a:spAutoFit/>
          </a:bodyPr>
          <a:lstStyle/>
          <a:p>
            <a:r>
              <a:rPr lang="el-GR" sz="2400" b="1" u="sng" dirty="0">
                <a:solidFill>
                  <a:schemeClr val="tx1">
                    <a:lumMod val="50000"/>
                    <a:lumOff val="50000"/>
                  </a:schemeClr>
                </a:solidFill>
              </a:rPr>
              <a:t>Εκπαίδευσης Λεύκωμα 19</a:t>
            </a:r>
            <a:r>
              <a:rPr lang="el-GR" sz="2400" b="1" u="sng" baseline="30000" dirty="0">
                <a:solidFill>
                  <a:schemeClr val="tx1">
                    <a:lumMod val="50000"/>
                    <a:lumOff val="50000"/>
                  </a:schemeClr>
                </a:solidFill>
              </a:rPr>
              <a:t>ος</a:t>
            </a:r>
            <a:r>
              <a:rPr lang="el-GR" sz="2400" b="1" u="sng" dirty="0">
                <a:solidFill>
                  <a:schemeClr val="tx1">
                    <a:lumMod val="50000"/>
                    <a:lumOff val="50000"/>
                  </a:schemeClr>
                </a:solidFill>
              </a:rPr>
              <a:t> – 20ός αιώνας</a:t>
            </a:r>
          </a:p>
        </p:txBody>
      </p:sp>
      <p:pic>
        <p:nvPicPr>
          <p:cNvPr id="47108" name="Picture 3" descr="G:\Φωτογραφίες σχολικές Αιτωλοακαρνανίας\Αγρίνιο και διάφορες\11.jpg"/>
          <p:cNvPicPr>
            <a:picLocks noChangeAspect="1" noChangeArrowheads="1"/>
          </p:cNvPicPr>
          <p:nvPr/>
        </p:nvPicPr>
        <p:blipFill>
          <a:blip r:embed="rId3"/>
          <a:srcRect/>
          <a:stretch>
            <a:fillRect/>
          </a:stretch>
        </p:blipFill>
        <p:spPr bwMode="auto">
          <a:xfrm>
            <a:off x="0" y="1071563"/>
            <a:ext cx="4786313" cy="2987675"/>
          </a:xfrm>
          <a:prstGeom prst="rect">
            <a:avLst/>
          </a:prstGeom>
          <a:noFill/>
          <a:ln w="9525">
            <a:noFill/>
            <a:miter lim="800000"/>
            <a:headEnd/>
            <a:tailEnd/>
          </a:ln>
        </p:spPr>
      </p:pic>
      <p:pic>
        <p:nvPicPr>
          <p:cNvPr id="47109" name="Picture 4" descr="G:\Φωτογραφίες σχολικές Αιτωλοακαρνανίας\Αγρίνιο και διάφορες\epi-palies-foto-sxoleion.jpg"/>
          <p:cNvPicPr>
            <a:picLocks noChangeAspect="1" noChangeArrowheads="1"/>
          </p:cNvPicPr>
          <p:nvPr/>
        </p:nvPicPr>
        <p:blipFill>
          <a:blip r:embed="rId4"/>
          <a:srcRect/>
          <a:stretch>
            <a:fillRect/>
          </a:stretch>
        </p:blipFill>
        <p:spPr bwMode="auto">
          <a:xfrm>
            <a:off x="4786313" y="1071563"/>
            <a:ext cx="4357687" cy="3000375"/>
          </a:xfrm>
          <a:prstGeom prst="rect">
            <a:avLst/>
          </a:prstGeom>
          <a:noFill/>
          <a:ln w="9525">
            <a:noFill/>
            <a:miter lim="800000"/>
            <a:headEnd/>
            <a:tailEnd/>
          </a:ln>
        </p:spPr>
      </p:pic>
      <p:pic>
        <p:nvPicPr>
          <p:cNvPr id="47111" name="Picture 6" descr="G:\Φωτογραφίες σχολικές Αιτωλοακαρνανίας\Αγρίνιο και διάφορες\lif-sxoleio-palio1.jpg"/>
          <p:cNvPicPr>
            <a:picLocks noChangeAspect="1" noChangeArrowheads="1"/>
          </p:cNvPicPr>
          <p:nvPr/>
        </p:nvPicPr>
        <p:blipFill>
          <a:blip r:embed="rId5"/>
          <a:srcRect/>
          <a:stretch>
            <a:fillRect/>
          </a:stretch>
        </p:blipFill>
        <p:spPr bwMode="auto">
          <a:xfrm>
            <a:off x="4712203" y="4071938"/>
            <a:ext cx="4424362" cy="3028950"/>
          </a:xfrm>
          <a:prstGeom prst="rect">
            <a:avLst/>
          </a:prstGeom>
          <a:noFill/>
          <a:ln w="9525">
            <a:noFill/>
            <a:miter lim="800000"/>
            <a:headEnd/>
            <a:tailEnd/>
          </a:ln>
        </p:spPr>
      </p:pic>
      <p:pic>
        <p:nvPicPr>
          <p:cNvPr id="4098" name="Picture 2" descr="G:\Αρχεία1-25-07-2019\ΦΩΤΟΓΡΑΦΙΕΣ ΕΚΠΑΙΔΕΥΤΙΚΩΝ ΜΑΚΕΔΟΝΙΑΣ\ΣΧΟΛΙΚΑ ΚΤΙΡΙΑ\Δημοτικό σχολείο Έδεσσας 1903.jpg"/>
          <p:cNvPicPr>
            <a:picLocks noChangeAspect="1" noChangeArrowheads="1"/>
          </p:cNvPicPr>
          <p:nvPr/>
        </p:nvPicPr>
        <p:blipFill>
          <a:blip r:embed="rId6"/>
          <a:srcRect/>
          <a:stretch>
            <a:fillRect/>
          </a:stretch>
        </p:blipFill>
        <p:spPr bwMode="auto">
          <a:xfrm>
            <a:off x="-106732" y="4059237"/>
            <a:ext cx="4929190" cy="3082131"/>
          </a:xfrm>
          <a:prstGeom prst="rect">
            <a:avLst/>
          </a:prstGeom>
          <a:noFill/>
        </p:spPr>
      </p:pic>
      <p:sp>
        <p:nvSpPr>
          <p:cNvPr id="10" name="9 - TextBox"/>
          <p:cNvSpPr txBox="1"/>
          <p:nvPr/>
        </p:nvSpPr>
        <p:spPr>
          <a:xfrm>
            <a:off x="0" y="6357958"/>
            <a:ext cx="4857752" cy="369332"/>
          </a:xfrm>
          <a:prstGeom prst="rect">
            <a:avLst/>
          </a:prstGeom>
          <a:noFill/>
        </p:spPr>
        <p:txBody>
          <a:bodyPr wrap="square" rtlCol="0">
            <a:spAutoFit/>
          </a:bodyPr>
          <a:lstStyle/>
          <a:p>
            <a:r>
              <a:rPr lang="el-GR" b="1" dirty="0" smtClean="0"/>
              <a:t>Δημοτικό σχολείο Έδεσσας 1903</a:t>
            </a:r>
            <a:endParaRPr lang="el-GR" b="1" dirty="0"/>
          </a:p>
        </p:txBody>
      </p:sp>
      <p:sp>
        <p:nvSpPr>
          <p:cNvPr id="11" name="10 - Θέση αριθμού διαφάνειας"/>
          <p:cNvSpPr>
            <a:spLocks noGrp="1"/>
          </p:cNvSpPr>
          <p:nvPr>
            <p:ph type="sldNum" sz="quarter" idx="12"/>
          </p:nvPr>
        </p:nvSpPr>
        <p:spPr/>
        <p:txBody>
          <a:bodyPr/>
          <a:lstStyle/>
          <a:p>
            <a:pPr>
              <a:defRPr/>
            </a:pPr>
            <a:fld id="{0AD8D838-5912-44B8-AC86-5EB3B9D56318}" type="slidenum">
              <a:rPr lang="el-GR" smtClean="0"/>
              <a:pPr>
                <a:defRPr/>
              </a:pPr>
              <a:t>18</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fade">
                                      <p:cBhvr>
                                        <p:cTn id="7" dur="500"/>
                                        <p:tgtEl>
                                          <p:spTgt spid="471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108"/>
                                        </p:tgtEl>
                                        <p:attrNameLst>
                                          <p:attrName>style.visibility</p:attrName>
                                        </p:attrNameLst>
                                      </p:cBhvr>
                                      <p:to>
                                        <p:strVal val="visible"/>
                                      </p:to>
                                    </p:set>
                                    <p:animEffect transition="in" filter="fade">
                                      <p:cBhvr>
                                        <p:cTn id="12" dur="500"/>
                                        <p:tgtEl>
                                          <p:spTgt spid="4710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7109"/>
                                        </p:tgtEl>
                                        <p:attrNameLst>
                                          <p:attrName>style.visibility</p:attrName>
                                        </p:attrNameLst>
                                      </p:cBhvr>
                                      <p:to>
                                        <p:strVal val="visible"/>
                                      </p:to>
                                    </p:set>
                                    <p:animEffect transition="in" filter="fade">
                                      <p:cBhvr>
                                        <p:cTn id="17" dur="500"/>
                                        <p:tgtEl>
                                          <p:spTgt spid="4710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8"/>
                                        </p:tgtEl>
                                        <p:attrNameLst>
                                          <p:attrName>style.visibility</p:attrName>
                                        </p:attrNameLst>
                                      </p:cBhvr>
                                      <p:to>
                                        <p:strVal val="visible"/>
                                      </p:to>
                                    </p:set>
                                    <p:animEffect transition="in" filter="fade">
                                      <p:cBhvr>
                                        <p:cTn id="22" dur="500"/>
                                        <p:tgtEl>
                                          <p:spTgt spid="409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7111"/>
                                        </p:tgtEl>
                                        <p:attrNameLst>
                                          <p:attrName>style.visibility</p:attrName>
                                        </p:attrNameLst>
                                      </p:cBhvr>
                                      <p:to>
                                        <p:strVal val="visible"/>
                                      </p:to>
                                    </p:set>
                                    <p:animEffect transition="in" filter="fade">
                                      <p:cBhvr>
                                        <p:cTn id="27" dur="500"/>
                                        <p:tgtEl>
                                          <p:spTgt spid="47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132" name="Picture 3" descr="G:\φωτογραφίες μαθητών 1930-1960\Παλιές_ασπρόμαυρες_φωτογραφίες_ελληνικών_σχολείων-00ca41c7afd321d08950faae9ab7e682.jpg"/>
          <p:cNvPicPr>
            <a:picLocks noChangeAspect="1" noChangeArrowheads="1"/>
          </p:cNvPicPr>
          <p:nvPr/>
        </p:nvPicPr>
        <p:blipFill>
          <a:blip r:embed="rId2"/>
          <a:srcRect/>
          <a:stretch>
            <a:fillRect/>
          </a:stretch>
        </p:blipFill>
        <p:spPr bwMode="auto">
          <a:xfrm>
            <a:off x="0" y="3476625"/>
            <a:ext cx="3257550" cy="3381375"/>
          </a:xfrm>
          <a:prstGeom prst="rect">
            <a:avLst/>
          </a:prstGeom>
          <a:noFill/>
          <a:ln w="9525">
            <a:noFill/>
            <a:miter lim="800000"/>
            <a:headEnd/>
            <a:tailEnd/>
          </a:ln>
        </p:spPr>
      </p:pic>
      <p:pic>
        <p:nvPicPr>
          <p:cNvPr id="7" name="Picture 3" descr="G:\Αρχεία1-25-07-2019\ΦΩΤΟΓΡΑΦΙΕΣ ΕΚΠΑΙΔΕΥΤΙΚΩΝ ΜΑΚΕΔΟΝΙΑΣ\ΣΧΟΛΙΚΑ ΚΤΙΡΙΑ\Αστική Σχολή Αλιστράτης.jpg"/>
          <p:cNvPicPr>
            <a:picLocks noChangeAspect="1" noChangeArrowheads="1"/>
          </p:cNvPicPr>
          <p:nvPr/>
        </p:nvPicPr>
        <p:blipFill>
          <a:blip r:embed="rId3"/>
          <a:srcRect/>
          <a:stretch>
            <a:fillRect/>
          </a:stretch>
        </p:blipFill>
        <p:spPr bwMode="auto">
          <a:xfrm>
            <a:off x="3214678" y="3357562"/>
            <a:ext cx="5929322" cy="3000396"/>
          </a:xfrm>
          <a:prstGeom prst="rect">
            <a:avLst/>
          </a:prstGeom>
          <a:noFill/>
        </p:spPr>
      </p:pic>
      <p:sp>
        <p:nvSpPr>
          <p:cNvPr id="8" name="7 - TextBox"/>
          <p:cNvSpPr txBox="1"/>
          <p:nvPr/>
        </p:nvSpPr>
        <p:spPr>
          <a:xfrm>
            <a:off x="3643306" y="6488668"/>
            <a:ext cx="5286412" cy="369332"/>
          </a:xfrm>
          <a:prstGeom prst="rect">
            <a:avLst/>
          </a:prstGeom>
          <a:noFill/>
        </p:spPr>
        <p:txBody>
          <a:bodyPr wrap="square" rtlCol="0">
            <a:spAutoFit/>
          </a:bodyPr>
          <a:lstStyle/>
          <a:p>
            <a:r>
              <a:rPr lang="el-GR" b="1" dirty="0" smtClean="0"/>
              <a:t>Αστική Σχολή </a:t>
            </a:r>
            <a:r>
              <a:rPr lang="el-GR" b="1" dirty="0" err="1" smtClean="0"/>
              <a:t>Αλιστράτης</a:t>
            </a:r>
            <a:r>
              <a:rPr lang="el-GR" b="1" dirty="0" smtClean="0"/>
              <a:t> Σερρών</a:t>
            </a:r>
            <a:endParaRPr lang="el-GR" b="1" dirty="0"/>
          </a:p>
        </p:txBody>
      </p:sp>
      <p:pic>
        <p:nvPicPr>
          <p:cNvPr id="7170" name="Picture 2" descr="G:\Αρχεία1-25-07-2019\ΦΩΤΟΓΡΑΦΙΕΣ ΕΚΠΑΙΔΕΥΤΙΚΩΝ ΜΑΚΕΔΟΝΙΑΣ\ΣΧΟΛΙΚΑ ΚΤΙΡΙΑ\Μαθήτριες Παρθεναγωγείου Θεσσαλονίκης.jpg"/>
          <p:cNvPicPr>
            <a:picLocks noChangeAspect="1" noChangeArrowheads="1"/>
          </p:cNvPicPr>
          <p:nvPr/>
        </p:nvPicPr>
        <p:blipFill>
          <a:blip r:embed="rId4" cstate="print"/>
          <a:srcRect/>
          <a:stretch>
            <a:fillRect/>
          </a:stretch>
        </p:blipFill>
        <p:spPr bwMode="auto">
          <a:xfrm>
            <a:off x="1" y="1"/>
            <a:ext cx="4786313" cy="3428999"/>
          </a:xfrm>
          <a:prstGeom prst="rect">
            <a:avLst/>
          </a:prstGeom>
          <a:noFill/>
        </p:spPr>
      </p:pic>
      <p:pic>
        <p:nvPicPr>
          <p:cNvPr id="7171" name="Picture 3" descr="G:\Αρχεία1-25-07-2019\ΦΩΤΟΓΡΑΦΙΕΣ ΕΚΠΑΙΔΕΥΤΙΚΩΝ ΜΑΚΕΔΟΝΙΑΣ\ΣΧΟΛΙΚΑ ΚΤΙΡΙΑ\Μικτό δημοτικό σχολείο Αστικού κέντρου.jpg"/>
          <p:cNvPicPr>
            <a:picLocks noChangeAspect="1" noChangeArrowheads="1"/>
          </p:cNvPicPr>
          <p:nvPr/>
        </p:nvPicPr>
        <p:blipFill>
          <a:blip r:embed="rId5" cstate="print"/>
          <a:srcRect/>
          <a:stretch>
            <a:fillRect/>
          </a:stretch>
        </p:blipFill>
        <p:spPr bwMode="auto">
          <a:xfrm>
            <a:off x="4572000" y="0"/>
            <a:ext cx="4572000" cy="3357561"/>
          </a:xfrm>
          <a:prstGeom prst="rect">
            <a:avLst/>
          </a:prstGeom>
          <a:noFill/>
        </p:spPr>
      </p:pic>
      <p:sp>
        <p:nvSpPr>
          <p:cNvPr id="9" name="8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19</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fade">
                                      <p:cBhvr>
                                        <p:cTn id="12" dur="500"/>
                                        <p:tgtEl>
                                          <p:spTgt spid="717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132"/>
                                        </p:tgtEl>
                                        <p:attrNameLst>
                                          <p:attrName>style.visibility</p:attrName>
                                        </p:attrNameLst>
                                      </p:cBhvr>
                                      <p:to>
                                        <p:strVal val="visible"/>
                                      </p:to>
                                    </p:set>
                                    <p:animEffect transition="in" filter="fade">
                                      <p:cBhvr>
                                        <p:cTn id="17" dur="500"/>
                                        <p:tgtEl>
                                          <p:spTgt spid="481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4" name="Picture 7" descr="Αποτέλεσμα εικόνας για Η Εκπαίδευση στο Βυζάντιο">
            <a:hlinkClick r:id="rId2"/>
          </p:cNvPr>
          <p:cNvPicPr>
            <a:picLocks noChangeAspect="1" noChangeArrowheads="1"/>
          </p:cNvPicPr>
          <p:nvPr/>
        </p:nvPicPr>
        <p:blipFill>
          <a:blip r:embed="rId3"/>
          <a:srcRect/>
          <a:stretch>
            <a:fillRect/>
          </a:stretch>
        </p:blipFill>
        <p:spPr bwMode="auto">
          <a:xfrm>
            <a:off x="2643188" y="2071688"/>
            <a:ext cx="1800225" cy="3286125"/>
          </a:xfrm>
          <a:prstGeom prst="rect">
            <a:avLst/>
          </a:prstGeom>
          <a:noFill/>
          <a:ln w="9525">
            <a:noFill/>
            <a:miter lim="800000"/>
            <a:headEnd/>
            <a:tailEnd/>
          </a:ln>
        </p:spPr>
      </p:pic>
      <p:pic>
        <p:nvPicPr>
          <p:cNvPr id="13315" name="7 - Εικόνα" descr="IMG_20161213_105519 - Αντίγραφο.jpg"/>
          <p:cNvPicPr>
            <a:picLocks noChangeAspect="1"/>
          </p:cNvPicPr>
          <p:nvPr/>
        </p:nvPicPr>
        <p:blipFill>
          <a:blip r:embed="rId4"/>
          <a:srcRect/>
          <a:stretch>
            <a:fillRect/>
          </a:stretch>
        </p:blipFill>
        <p:spPr bwMode="auto">
          <a:xfrm>
            <a:off x="0" y="0"/>
            <a:ext cx="9144000" cy="6858000"/>
          </a:xfrm>
          <a:prstGeom prst="rect">
            <a:avLst/>
          </a:prstGeom>
          <a:noFill/>
          <a:ln w="9525">
            <a:noFill/>
            <a:miter lim="800000"/>
            <a:headEnd/>
            <a:tailEnd/>
          </a:ln>
        </p:spPr>
      </p:pic>
      <p:sp>
        <p:nvSpPr>
          <p:cNvPr id="2050" name="Rectangle 2"/>
          <p:cNvSpPr>
            <a:spLocks noGrp="1" noChangeArrowheads="1"/>
          </p:cNvSpPr>
          <p:nvPr>
            <p:ph type="ctrTitle"/>
          </p:nvPr>
        </p:nvSpPr>
        <p:spPr>
          <a:xfrm>
            <a:off x="357187" y="2000240"/>
            <a:ext cx="8786813" cy="2143125"/>
          </a:xfrm>
        </p:spPr>
        <p:txBody>
          <a:bodyPr/>
          <a:lstStyle/>
          <a:p>
            <a:pPr eaLnBrk="1" hangingPunct="1">
              <a:defRPr/>
            </a:pPr>
            <a:r>
              <a:rPr lang="el-GR" sz="2400" b="1" dirty="0" smtClean="0"/>
              <a:t/>
            </a:r>
            <a:br>
              <a:rPr lang="el-GR" sz="2400" b="1" dirty="0" smtClean="0"/>
            </a:br>
            <a:r>
              <a:rPr lang="el-GR" sz="2400" b="1" dirty="0" smtClean="0"/>
              <a:t/>
            </a:r>
            <a:br>
              <a:rPr lang="el-GR" sz="2400" b="1" dirty="0" smtClean="0"/>
            </a:br>
            <a:r>
              <a:rPr lang="el-GR" sz="2400" b="1" dirty="0" smtClean="0"/>
              <a:t/>
            </a:r>
            <a:br>
              <a:rPr lang="el-GR" sz="2400" b="1" dirty="0" smtClean="0"/>
            </a:br>
            <a:r>
              <a:rPr lang="el-GR" sz="2400" b="1" dirty="0" smtClean="0"/>
              <a:t/>
            </a:r>
            <a:br>
              <a:rPr lang="el-GR" sz="2400" b="1" dirty="0" smtClean="0"/>
            </a:br>
            <a:r>
              <a:rPr lang="el-GR" sz="2400" b="1" dirty="0" smtClean="0"/>
              <a:t/>
            </a:r>
            <a:br>
              <a:rPr lang="el-GR" sz="2400" b="1" dirty="0" smtClean="0"/>
            </a:br>
            <a:r>
              <a:rPr lang="el-GR" sz="3200" b="1" dirty="0" smtClean="0">
                <a:latin typeface="Garamond" pitchFamily="18" charset="0"/>
              </a:rPr>
              <a:t>ΓΥΜΝΑΣΙΟ ΧΑΛΚΗΔΟΝΑΣ</a:t>
            </a:r>
            <a:br>
              <a:rPr lang="el-GR" sz="3200" b="1" dirty="0" smtClean="0">
                <a:latin typeface="Garamond" pitchFamily="18" charset="0"/>
              </a:rPr>
            </a:br>
            <a:r>
              <a:rPr lang="el-GR" sz="3200" b="1" dirty="0" smtClean="0">
                <a:latin typeface="Garamond" pitchFamily="18" charset="0"/>
              </a:rPr>
              <a:t>ΙΣΤΟΡΙΕΣ </a:t>
            </a:r>
            <a:r>
              <a:rPr lang="el-GR" sz="3200" b="1" dirty="0" smtClean="0">
                <a:latin typeface="Garamond" pitchFamily="18" charset="0"/>
              </a:rPr>
              <a:t>ΜΑΥΡΟΠΙΝΑΚΑ</a:t>
            </a:r>
            <a:r>
              <a:rPr lang="en-US" sz="3200" b="1" dirty="0" smtClean="0">
                <a:latin typeface="Garamond" pitchFamily="18" charset="0"/>
              </a:rPr>
              <a:t>:</a:t>
            </a:r>
            <a:r>
              <a:rPr lang="el-GR" sz="3200" b="1" dirty="0" smtClean="0">
                <a:solidFill>
                  <a:schemeClr val="accent1">
                    <a:lumMod val="20000"/>
                    <a:lumOff val="80000"/>
                  </a:schemeClr>
                </a:solidFill>
              </a:rPr>
              <a:t> </a:t>
            </a:r>
            <a:r>
              <a:rPr lang="el-GR" sz="3200" b="1" dirty="0" smtClean="0">
                <a:solidFill>
                  <a:schemeClr val="tx1">
                    <a:lumMod val="90000"/>
                    <a:lumOff val="10000"/>
                  </a:schemeClr>
                </a:solidFill>
              </a:rPr>
              <a:t>Ιστορία των σχολείων της Μακεδονίας με έμφαση στη Θεσσαλονίκη και την ευρύτερη περιοχή του σχολείου μας δηλαδή τη Χαλκηδόνα τον 19</a:t>
            </a:r>
            <a:r>
              <a:rPr lang="el-GR" sz="3200" b="1" baseline="30000" dirty="0" smtClean="0">
                <a:solidFill>
                  <a:schemeClr val="tx1">
                    <a:lumMod val="90000"/>
                    <a:lumOff val="10000"/>
                  </a:schemeClr>
                </a:solidFill>
              </a:rPr>
              <a:t>ο</a:t>
            </a:r>
            <a:r>
              <a:rPr lang="el-GR" sz="3200" b="1" dirty="0" smtClean="0">
                <a:solidFill>
                  <a:schemeClr val="tx1">
                    <a:lumMod val="90000"/>
                    <a:lumOff val="10000"/>
                  </a:schemeClr>
                </a:solidFill>
              </a:rPr>
              <a:t> και 20ό αιώνα </a:t>
            </a:r>
            <a:r>
              <a:rPr lang="el-GR" sz="3200" b="1" dirty="0" smtClean="0">
                <a:latin typeface="Garamond" pitchFamily="18" charset="0"/>
              </a:rPr>
              <a:t/>
            </a:r>
            <a:br>
              <a:rPr lang="el-GR" sz="3200" b="1" dirty="0" smtClean="0">
                <a:latin typeface="Garamond" pitchFamily="18" charset="0"/>
              </a:rPr>
            </a:br>
            <a:r>
              <a:rPr lang="el-GR" sz="3200" dirty="0" smtClean="0"/>
              <a:t/>
            </a:r>
            <a:br>
              <a:rPr lang="el-GR" sz="3200" dirty="0" smtClean="0"/>
            </a:br>
            <a:endParaRPr lang="el-GR" sz="3200" dirty="0" smtClean="0"/>
          </a:p>
        </p:txBody>
      </p:sp>
      <p:sp>
        <p:nvSpPr>
          <p:cNvPr id="2051" name="Rectangle 3"/>
          <p:cNvSpPr>
            <a:spLocks noGrp="1" noChangeArrowheads="1"/>
          </p:cNvSpPr>
          <p:nvPr>
            <p:ph type="subTitle" idx="1"/>
          </p:nvPr>
        </p:nvSpPr>
        <p:spPr>
          <a:xfrm>
            <a:off x="1714500" y="4857750"/>
            <a:ext cx="6400800" cy="1500188"/>
          </a:xfrm>
        </p:spPr>
        <p:txBody>
          <a:bodyPr/>
          <a:lstStyle/>
          <a:p>
            <a:pPr eaLnBrk="1" hangingPunct="1">
              <a:defRPr/>
            </a:pPr>
            <a:r>
              <a:rPr lang="el-GR" sz="2000" b="1" dirty="0" smtClean="0">
                <a:solidFill>
                  <a:schemeClr val="tx2"/>
                </a:solidFill>
              </a:rPr>
              <a:t>Υπεύθυνοι καθηγητές προγράμματος: </a:t>
            </a:r>
          </a:p>
          <a:p>
            <a:pPr eaLnBrk="1" hangingPunct="1">
              <a:defRPr/>
            </a:pPr>
            <a:r>
              <a:rPr lang="el-GR" sz="2000" b="1" dirty="0" smtClean="0">
                <a:solidFill>
                  <a:schemeClr val="tx2"/>
                </a:solidFill>
              </a:rPr>
              <a:t>Ευστράτιος </a:t>
            </a:r>
            <a:r>
              <a:rPr lang="el-GR" sz="2000" b="1" dirty="0" err="1" smtClean="0">
                <a:solidFill>
                  <a:schemeClr val="tx2"/>
                </a:solidFill>
              </a:rPr>
              <a:t>Βαχάρογλου</a:t>
            </a:r>
            <a:r>
              <a:rPr lang="el-GR" sz="2000" b="1" dirty="0" smtClean="0">
                <a:solidFill>
                  <a:schemeClr val="tx2"/>
                </a:solidFill>
              </a:rPr>
              <a:t> (ΠΕ02)</a:t>
            </a:r>
          </a:p>
          <a:p>
            <a:pPr eaLnBrk="1" hangingPunct="1">
              <a:defRPr/>
            </a:pPr>
            <a:r>
              <a:rPr lang="el-GR" sz="2000" b="1" dirty="0" smtClean="0">
                <a:solidFill>
                  <a:schemeClr val="tx2"/>
                </a:solidFill>
              </a:rPr>
              <a:t>Αναστασία  </a:t>
            </a:r>
            <a:r>
              <a:rPr lang="el-GR" sz="2000" b="1" dirty="0" err="1" smtClean="0">
                <a:solidFill>
                  <a:schemeClr val="tx2"/>
                </a:solidFill>
              </a:rPr>
              <a:t>Δαμποπούλου</a:t>
            </a:r>
            <a:r>
              <a:rPr lang="el-GR" sz="2000" b="1" dirty="0" smtClean="0">
                <a:solidFill>
                  <a:schemeClr val="tx2"/>
                </a:solidFill>
              </a:rPr>
              <a:t> (ΠΕ 04)</a:t>
            </a:r>
          </a:p>
          <a:p>
            <a:pPr eaLnBrk="1" hangingPunct="1">
              <a:defRPr/>
            </a:pPr>
            <a:r>
              <a:rPr lang="el-GR" sz="2000" b="1" dirty="0" smtClean="0">
                <a:solidFill>
                  <a:schemeClr val="tx2"/>
                </a:solidFill>
              </a:rPr>
              <a:t>Συμμετέχουν οι μαθητές/</a:t>
            </a:r>
            <a:r>
              <a:rPr lang="el-GR" sz="2000" b="1" dirty="0" err="1" smtClean="0">
                <a:solidFill>
                  <a:schemeClr val="tx2"/>
                </a:solidFill>
              </a:rPr>
              <a:t>τριες</a:t>
            </a:r>
            <a:r>
              <a:rPr lang="el-GR" sz="2000" b="1" dirty="0" smtClean="0">
                <a:solidFill>
                  <a:schemeClr val="tx2"/>
                </a:solidFill>
              </a:rPr>
              <a:t> της Α΄ τάξης</a:t>
            </a:r>
          </a:p>
        </p:txBody>
      </p:sp>
    </p:spTree>
  </p:cSld>
  <p:clrMapOvr>
    <a:masterClrMapping/>
  </p:clrMapOvr>
  <p:transition spd="slow">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Rectangle 4"/>
          <p:cNvSpPr>
            <a:spLocks noChangeArrowheads="1"/>
          </p:cNvSpPr>
          <p:nvPr/>
        </p:nvSpPr>
        <p:spPr bwMode="auto">
          <a:xfrm>
            <a:off x="0" y="1576388"/>
            <a:ext cx="9144000" cy="0"/>
          </a:xfrm>
          <a:prstGeom prst="rect">
            <a:avLst/>
          </a:prstGeom>
          <a:noFill/>
          <a:ln w="9525">
            <a:noFill/>
            <a:miter lim="800000"/>
            <a:headEnd/>
            <a:tailEnd/>
          </a:ln>
        </p:spPr>
        <p:txBody>
          <a:bodyPr wrap="none" anchor="ctr">
            <a:spAutoFit/>
          </a:bodyPr>
          <a:lstStyle/>
          <a:p>
            <a:endParaRPr lang="el-GR"/>
          </a:p>
        </p:txBody>
      </p:sp>
      <p:pic>
        <p:nvPicPr>
          <p:cNvPr id="49156" name="Picture 4" descr="G:\φωτογραφίες μαθητών 1930-1960\Παλιές_ασπρόμαυρες_φωτογραφίες_ελληνικών_σχολείων-b650b7e045e5e853bcd8c2281596eb9d.jpg"/>
          <p:cNvPicPr>
            <a:picLocks noChangeAspect="1" noChangeArrowheads="1"/>
          </p:cNvPicPr>
          <p:nvPr/>
        </p:nvPicPr>
        <p:blipFill>
          <a:blip r:embed="rId2"/>
          <a:srcRect/>
          <a:stretch>
            <a:fillRect/>
          </a:stretch>
        </p:blipFill>
        <p:spPr bwMode="auto">
          <a:xfrm>
            <a:off x="4714875" y="0"/>
            <a:ext cx="4429125" cy="3214688"/>
          </a:xfrm>
          <a:prstGeom prst="rect">
            <a:avLst/>
          </a:prstGeom>
          <a:noFill/>
          <a:ln w="9525">
            <a:noFill/>
            <a:miter lim="800000"/>
            <a:headEnd/>
            <a:tailEnd/>
          </a:ln>
        </p:spPr>
      </p:pic>
      <p:pic>
        <p:nvPicPr>
          <p:cNvPr id="49158" name="Picture 6" descr="G:\φωτογραφίες μαθητών 1930-1960\Παλιές_ασπρόμαυρες_φωτογραφίες_ελληνικών_σχολείων-d358101dfd896259debe246659dda88e.jpg"/>
          <p:cNvPicPr>
            <a:picLocks noChangeAspect="1" noChangeArrowheads="1"/>
          </p:cNvPicPr>
          <p:nvPr/>
        </p:nvPicPr>
        <p:blipFill>
          <a:blip r:embed="rId3"/>
          <a:srcRect/>
          <a:stretch>
            <a:fillRect/>
          </a:stretch>
        </p:blipFill>
        <p:spPr bwMode="auto">
          <a:xfrm>
            <a:off x="3786188" y="2857500"/>
            <a:ext cx="3390900" cy="4000500"/>
          </a:xfrm>
          <a:prstGeom prst="rect">
            <a:avLst/>
          </a:prstGeom>
          <a:noFill/>
          <a:ln w="9525">
            <a:noFill/>
            <a:miter lim="800000"/>
            <a:headEnd/>
            <a:tailEnd/>
          </a:ln>
        </p:spPr>
      </p:pic>
      <p:pic>
        <p:nvPicPr>
          <p:cNvPr id="49159" name="Picture 7" descr="G:\φωτογραφίες μαθητών 1930-1960\Παλιές_ασπρόμαυρες_φωτογραφίες_ελληνικών_σχολείων-f63d46876fac79d68e120f665d0de481.jpg"/>
          <p:cNvPicPr>
            <a:picLocks noChangeAspect="1" noChangeArrowheads="1"/>
          </p:cNvPicPr>
          <p:nvPr/>
        </p:nvPicPr>
        <p:blipFill>
          <a:blip r:embed="rId4"/>
          <a:srcRect/>
          <a:stretch>
            <a:fillRect/>
          </a:stretch>
        </p:blipFill>
        <p:spPr bwMode="auto">
          <a:xfrm>
            <a:off x="6729413" y="2857500"/>
            <a:ext cx="2414587" cy="4000500"/>
          </a:xfrm>
          <a:prstGeom prst="rect">
            <a:avLst/>
          </a:prstGeom>
          <a:noFill/>
          <a:ln w="9525">
            <a:noFill/>
            <a:miter lim="800000"/>
            <a:headEnd/>
            <a:tailEnd/>
          </a:ln>
        </p:spPr>
      </p:pic>
      <p:pic>
        <p:nvPicPr>
          <p:cNvPr id="3074" name="Picture 2" descr="G:\Αρχεία1-25-07-2019\ΦΩΤΟΓΡΑΦΙΕΣ ΕΚΠΑΙΔΕΥΤΙΚΩΝ ΜΑΚΕΔΟΝΙΑΣ\ΣΧΟΛΙΚΑ ΚΤΙΡΙΑ\30 Ιανουαρίου 1906, εορτή των Τριών Ιεραρχών μπροστά από το σχολείο Γιαννιτσών.jpg"/>
          <p:cNvPicPr>
            <a:picLocks noChangeAspect="1" noChangeArrowheads="1"/>
          </p:cNvPicPr>
          <p:nvPr/>
        </p:nvPicPr>
        <p:blipFill>
          <a:blip r:embed="rId5" cstate="print"/>
          <a:srcRect/>
          <a:stretch>
            <a:fillRect/>
          </a:stretch>
        </p:blipFill>
        <p:spPr bwMode="auto">
          <a:xfrm>
            <a:off x="0" y="0"/>
            <a:ext cx="4714876" cy="3071810"/>
          </a:xfrm>
          <a:prstGeom prst="rect">
            <a:avLst/>
          </a:prstGeom>
          <a:noFill/>
        </p:spPr>
      </p:pic>
      <p:pic>
        <p:nvPicPr>
          <p:cNvPr id="3076" name="Picture 4" descr="G:\Αρχεία1-25-07-2019\ΦΩΤΟΓΡΑΦΙΕΣ ΕΚΠΑΙΔΕΥΤΙΚΩΝ ΜΑΚΕΔΟΝΙΑΣ\ΣΧΟΛΙΚΑ ΚΤΙΡΙΑ\Εκπαιδευτικοί και μαθητές στη Θεσσαλονίκη.jpg"/>
          <p:cNvPicPr>
            <a:picLocks noChangeAspect="1" noChangeArrowheads="1"/>
          </p:cNvPicPr>
          <p:nvPr/>
        </p:nvPicPr>
        <p:blipFill>
          <a:blip r:embed="rId6" cstate="print"/>
          <a:srcRect/>
          <a:stretch>
            <a:fillRect/>
          </a:stretch>
        </p:blipFill>
        <p:spPr bwMode="auto">
          <a:xfrm>
            <a:off x="0" y="2857496"/>
            <a:ext cx="3857620" cy="3500653"/>
          </a:xfrm>
          <a:prstGeom prst="rect">
            <a:avLst/>
          </a:prstGeom>
          <a:noFill/>
        </p:spPr>
      </p:pic>
      <p:sp>
        <p:nvSpPr>
          <p:cNvPr id="11" name="10 - TextBox"/>
          <p:cNvSpPr txBox="1"/>
          <p:nvPr/>
        </p:nvSpPr>
        <p:spPr>
          <a:xfrm>
            <a:off x="0" y="6429396"/>
            <a:ext cx="3643306" cy="369332"/>
          </a:xfrm>
          <a:prstGeom prst="rect">
            <a:avLst/>
          </a:prstGeom>
          <a:noFill/>
        </p:spPr>
        <p:txBody>
          <a:bodyPr wrap="square" rtlCol="0">
            <a:spAutoFit/>
          </a:bodyPr>
          <a:lstStyle/>
          <a:p>
            <a:r>
              <a:rPr lang="el-GR" b="1" dirty="0" smtClean="0"/>
              <a:t>Σχολείο στη Θεσσαλονίκη</a:t>
            </a:r>
            <a:endParaRPr lang="el-GR" b="1" dirty="0"/>
          </a:p>
        </p:txBody>
      </p:sp>
      <p:sp>
        <p:nvSpPr>
          <p:cNvPr id="9" name="8 - Θέση αριθμού διαφάνειας"/>
          <p:cNvSpPr>
            <a:spLocks noGrp="1"/>
          </p:cNvSpPr>
          <p:nvPr>
            <p:ph type="sldNum" sz="quarter" idx="12"/>
          </p:nvPr>
        </p:nvSpPr>
        <p:spPr/>
        <p:txBody>
          <a:bodyPr/>
          <a:lstStyle/>
          <a:p>
            <a:pPr>
              <a:defRPr/>
            </a:pPr>
            <a:fld id="{0AD8D838-5912-44B8-AC86-5EB3B9D56318}" type="slidenum">
              <a:rPr lang="el-GR" smtClean="0"/>
              <a:pPr>
                <a:defRPr/>
              </a:pPr>
              <a:t>20</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156"/>
                                        </p:tgtEl>
                                        <p:attrNameLst>
                                          <p:attrName>style.visibility</p:attrName>
                                        </p:attrNameLst>
                                      </p:cBhvr>
                                      <p:to>
                                        <p:strVal val="visible"/>
                                      </p:to>
                                    </p:set>
                                    <p:animEffect transition="in" filter="fade">
                                      <p:cBhvr>
                                        <p:cTn id="12" dur="500"/>
                                        <p:tgtEl>
                                          <p:spTgt spid="4915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fade">
                                      <p:cBhvr>
                                        <p:cTn id="17" dur="500"/>
                                        <p:tgtEl>
                                          <p:spTgt spid="307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9158"/>
                                        </p:tgtEl>
                                        <p:attrNameLst>
                                          <p:attrName>style.visibility</p:attrName>
                                        </p:attrNameLst>
                                      </p:cBhvr>
                                      <p:to>
                                        <p:strVal val="visible"/>
                                      </p:to>
                                    </p:set>
                                    <p:animEffect transition="in" filter="fade">
                                      <p:cBhvr>
                                        <p:cTn id="22" dur="500"/>
                                        <p:tgtEl>
                                          <p:spTgt spid="4915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9159"/>
                                        </p:tgtEl>
                                        <p:attrNameLst>
                                          <p:attrName>style.visibility</p:attrName>
                                        </p:attrNameLst>
                                      </p:cBhvr>
                                      <p:to>
                                        <p:strVal val="visible"/>
                                      </p:to>
                                    </p:set>
                                    <p:animEffect transition="in" filter="fade">
                                      <p:cBhvr>
                                        <p:cTn id="27" dur="500"/>
                                        <p:tgtEl>
                                          <p:spTgt spid="49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Rectangle 4"/>
          <p:cNvSpPr>
            <a:spLocks noChangeArrowheads="1"/>
          </p:cNvSpPr>
          <p:nvPr/>
        </p:nvSpPr>
        <p:spPr bwMode="auto">
          <a:xfrm>
            <a:off x="0" y="1576388"/>
            <a:ext cx="9144000" cy="0"/>
          </a:xfrm>
          <a:prstGeom prst="rect">
            <a:avLst/>
          </a:prstGeom>
          <a:noFill/>
          <a:ln w="9525">
            <a:noFill/>
            <a:miter lim="800000"/>
            <a:headEnd/>
            <a:tailEnd/>
          </a:ln>
        </p:spPr>
        <p:txBody>
          <a:bodyPr wrap="none" anchor="ctr">
            <a:spAutoFit/>
          </a:bodyPr>
          <a:lstStyle/>
          <a:p>
            <a:endParaRPr lang="el-GR"/>
          </a:p>
        </p:txBody>
      </p:sp>
      <p:pic>
        <p:nvPicPr>
          <p:cNvPr id="5122" name="Picture 2" descr="G:\Αρχεία1-25-07-2019\ΦΩΤΟΓΡΑΦΙΕΣ ΕΚΠΑΙΔΕΥΤΙΚΩΝ ΜΑΚΕΔΟΝΙΑΣ\ΣΧΟΛΙΚΑ ΚΤΙΡΙΑ\Εκδρομή δημοτικού σχολείου.jpg"/>
          <p:cNvPicPr>
            <a:picLocks noChangeAspect="1" noChangeArrowheads="1"/>
          </p:cNvPicPr>
          <p:nvPr/>
        </p:nvPicPr>
        <p:blipFill>
          <a:blip r:embed="rId2"/>
          <a:srcRect/>
          <a:stretch>
            <a:fillRect/>
          </a:stretch>
        </p:blipFill>
        <p:spPr bwMode="auto">
          <a:xfrm>
            <a:off x="1" y="0"/>
            <a:ext cx="4929190" cy="3550895"/>
          </a:xfrm>
          <a:prstGeom prst="rect">
            <a:avLst/>
          </a:prstGeom>
          <a:noFill/>
        </p:spPr>
      </p:pic>
      <p:sp>
        <p:nvSpPr>
          <p:cNvPr id="10" name="9 - TextBox"/>
          <p:cNvSpPr txBox="1"/>
          <p:nvPr/>
        </p:nvSpPr>
        <p:spPr>
          <a:xfrm>
            <a:off x="0" y="3429000"/>
            <a:ext cx="4929190" cy="369332"/>
          </a:xfrm>
          <a:prstGeom prst="rect">
            <a:avLst/>
          </a:prstGeom>
          <a:noFill/>
        </p:spPr>
        <p:txBody>
          <a:bodyPr wrap="square" rtlCol="0">
            <a:spAutoFit/>
          </a:bodyPr>
          <a:lstStyle/>
          <a:p>
            <a:r>
              <a:rPr lang="el-GR" b="1" dirty="0" smtClean="0"/>
              <a:t>Εμείς πότε θα πάμε εκδρομή;</a:t>
            </a:r>
            <a:endParaRPr lang="el-GR" b="1" dirty="0"/>
          </a:p>
        </p:txBody>
      </p:sp>
      <p:pic>
        <p:nvPicPr>
          <p:cNvPr id="5123" name="Picture 3" descr="G:\Αρχεία1-25-07-2019\ΦΩΤΟΓΡΑΦΙΕΣ ΕΚΠΑΙΔΕΥΤΙΚΩΝ ΜΑΚΕΔΟΝΙΑΣ\ΣΧΟΛΙΚΑ ΚΤΙΡΙΑ\Εργαστήριο απόρων κορασίδων Θεσσαλονίκης.jpg"/>
          <p:cNvPicPr>
            <a:picLocks noChangeAspect="1" noChangeArrowheads="1"/>
          </p:cNvPicPr>
          <p:nvPr/>
        </p:nvPicPr>
        <p:blipFill>
          <a:blip r:embed="rId3"/>
          <a:srcRect/>
          <a:stretch>
            <a:fillRect/>
          </a:stretch>
        </p:blipFill>
        <p:spPr bwMode="auto">
          <a:xfrm>
            <a:off x="4857752" y="0"/>
            <a:ext cx="4286248" cy="2928934"/>
          </a:xfrm>
          <a:prstGeom prst="rect">
            <a:avLst/>
          </a:prstGeom>
          <a:noFill/>
        </p:spPr>
      </p:pic>
      <p:sp>
        <p:nvSpPr>
          <p:cNvPr id="12" name="11 - TextBox"/>
          <p:cNvSpPr txBox="1"/>
          <p:nvPr/>
        </p:nvSpPr>
        <p:spPr>
          <a:xfrm>
            <a:off x="4929190" y="2428868"/>
            <a:ext cx="4214810" cy="646331"/>
          </a:xfrm>
          <a:prstGeom prst="rect">
            <a:avLst/>
          </a:prstGeom>
          <a:noFill/>
        </p:spPr>
        <p:txBody>
          <a:bodyPr wrap="square" rtlCol="0">
            <a:spAutoFit/>
          </a:bodyPr>
          <a:lstStyle/>
          <a:p>
            <a:r>
              <a:rPr lang="el-GR" b="1" dirty="0" smtClean="0"/>
              <a:t>Εργαστήριο άπορων κοριτσιών Θεσσαλονίκη</a:t>
            </a:r>
            <a:endParaRPr lang="el-GR" b="1" dirty="0"/>
          </a:p>
        </p:txBody>
      </p:sp>
      <p:pic>
        <p:nvPicPr>
          <p:cNvPr id="5124" name="Picture 4" descr="G:\Αρχεία1-25-07-2019\ΦΩΤΟΓΡΑΦΙΕΣ ΕΚΠΑΙΔΕΥΤΙΚΩΝ ΜΑΚΕΔΟΝΙΑΣ\ΣΧΟΛΙΚΑ ΚΤΙΡΙΑ\Κεντρική Αστική Σχολή Θεσσαλονίκης2.jpg"/>
          <p:cNvPicPr>
            <a:picLocks noChangeAspect="1" noChangeArrowheads="1"/>
          </p:cNvPicPr>
          <p:nvPr/>
        </p:nvPicPr>
        <p:blipFill>
          <a:blip r:embed="rId4"/>
          <a:srcRect/>
          <a:stretch>
            <a:fillRect/>
          </a:stretch>
        </p:blipFill>
        <p:spPr bwMode="auto">
          <a:xfrm>
            <a:off x="1" y="3749775"/>
            <a:ext cx="4857751" cy="3108225"/>
          </a:xfrm>
          <a:prstGeom prst="rect">
            <a:avLst/>
          </a:prstGeom>
          <a:noFill/>
        </p:spPr>
      </p:pic>
      <p:sp>
        <p:nvSpPr>
          <p:cNvPr id="14" name="13 - TextBox"/>
          <p:cNvSpPr txBox="1"/>
          <p:nvPr/>
        </p:nvSpPr>
        <p:spPr>
          <a:xfrm>
            <a:off x="0" y="4286256"/>
            <a:ext cx="4786314" cy="646331"/>
          </a:xfrm>
          <a:prstGeom prst="rect">
            <a:avLst/>
          </a:prstGeom>
          <a:noFill/>
        </p:spPr>
        <p:txBody>
          <a:bodyPr wrap="square" rtlCol="0">
            <a:spAutoFit/>
          </a:bodyPr>
          <a:lstStyle/>
          <a:p>
            <a:r>
              <a:rPr lang="el-GR" b="1" dirty="0" smtClean="0"/>
              <a:t>Κεντρική Αστική Σχολή Θεσσαλονίκης</a:t>
            </a:r>
            <a:endParaRPr lang="el-GR" b="1" dirty="0"/>
          </a:p>
        </p:txBody>
      </p:sp>
      <p:pic>
        <p:nvPicPr>
          <p:cNvPr id="5126" name="Picture 6" descr="G:\Αρχεία1-25-07-2019\ΦΩΤΟΓΡΑΦΙΕΣ ΕΚΠΑΙΔΕΥΤΙΚΩΝ ΜΑΚΕΔΟΝΙΑΣ\ΣΧΟΛΙΚΑ ΚΤΙΡΙΑ\Μαθηταί Γυμνασίου Τσοτυλίου 1906-1907.jpg"/>
          <p:cNvPicPr>
            <a:picLocks noChangeAspect="1" noChangeArrowheads="1"/>
          </p:cNvPicPr>
          <p:nvPr/>
        </p:nvPicPr>
        <p:blipFill>
          <a:blip r:embed="rId5"/>
          <a:srcRect/>
          <a:stretch>
            <a:fillRect/>
          </a:stretch>
        </p:blipFill>
        <p:spPr bwMode="auto">
          <a:xfrm>
            <a:off x="4857752" y="3071810"/>
            <a:ext cx="4286248" cy="3786190"/>
          </a:xfrm>
          <a:prstGeom prst="rect">
            <a:avLst/>
          </a:prstGeom>
          <a:noFill/>
        </p:spPr>
      </p:pic>
      <p:sp>
        <p:nvSpPr>
          <p:cNvPr id="17" name="16 - TextBox"/>
          <p:cNvSpPr txBox="1"/>
          <p:nvPr/>
        </p:nvSpPr>
        <p:spPr>
          <a:xfrm>
            <a:off x="4857752" y="3286124"/>
            <a:ext cx="2643206" cy="646331"/>
          </a:xfrm>
          <a:prstGeom prst="rect">
            <a:avLst/>
          </a:prstGeom>
          <a:noFill/>
        </p:spPr>
        <p:txBody>
          <a:bodyPr wrap="square" rtlCol="0">
            <a:spAutoFit/>
          </a:bodyPr>
          <a:lstStyle/>
          <a:p>
            <a:r>
              <a:rPr lang="el-GR" b="1" dirty="0" err="1" smtClean="0"/>
              <a:t>Τσοτύλι</a:t>
            </a:r>
            <a:r>
              <a:rPr lang="el-GR" b="1" dirty="0" smtClean="0"/>
              <a:t> 1906-1907</a:t>
            </a:r>
            <a:endParaRPr lang="el-GR" b="1" dirty="0"/>
          </a:p>
        </p:txBody>
      </p:sp>
      <p:sp>
        <p:nvSpPr>
          <p:cNvPr id="11" name="10 - Θέση αριθμού διαφάνειας"/>
          <p:cNvSpPr>
            <a:spLocks noGrp="1"/>
          </p:cNvSpPr>
          <p:nvPr>
            <p:ph type="sldNum" sz="quarter" idx="12"/>
          </p:nvPr>
        </p:nvSpPr>
        <p:spPr/>
        <p:txBody>
          <a:bodyPr/>
          <a:lstStyle/>
          <a:p>
            <a:pPr>
              <a:defRPr/>
            </a:pPr>
            <a:fld id="{0AD8D838-5912-44B8-AC86-5EB3B9D56318}" type="slidenum">
              <a:rPr lang="el-GR" smtClean="0"/>
              <a:pPr>
                <a:defRPr/>
              </a:pPr>
              <a:t>21</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fade">
                                      <p:cBhvr>
                                        <p:cTn id="10" dur="500"/>
                                        <p:tgtEl>
                                          <p:spTgt spid="512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5123"/>
                                        </p:tgtEl>
                                        <p:attrNameLst>
                                          <p:attrName>style.visibility</p:attrName>
                                        </p:attrNameLst>
                                      </p:cBhvr>
                                      <p:to>
                                        <p:strVal val="visible"/>
                                      </p:to>
                                    </p:set>
                                    <p:animEffect transition="in" filter="fade">
                                      <p:cBhvr>
                                        <p:cTn id="18" dur="500"/>
                                        <p:tgtEl>
                                          <p:spTgt spid="51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fade">
                                      <p:cBhvr>
                                        <p:cTn id="23" dur="500"/>
                                        <p:tgtEl>
                                          <p:spTgt spid="51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126"/>
                                        </p:tgtEl>
                                        <p:attrNameLst>
                                          <p:attrName>style.visibility</p:attrName>
                                        </p:attrNameLst>
                                      </p:cBhvr>
                                      <p:to>
                                        <p:strVal val="visible"/>
                                      </p:to>
                                    </p:set>
                                    <p:animEffect transition="in" filter="fade">
                                      <p:cBhvr>
                                        <p:cTn id="31" dur="500"/>
                                        <p:tgtEl>
                                          <p:spTgt spid="512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Picture 6" descr="Πηνελόπη Δέλτα"/>
          <p:cNvPicPr>
            <a:picLocks noGrp="1" noChangeAspect="1" noChangeArrowheads="1"/>
          </p:cNvPicPr>
          <p:nvPr>
            <p:ph type="body" idx="1"/>
          </p:nvPr>
        </p:nvPicPr>
        <p:blipFill>
          <a:blip r:embed="rId2">
            <a:lum bright="-48000"/>
          </a:blip>
          <a:srcRect/>
          <a:stretch>
            <a:fillRect/>
          </a:stretch>
        </p:blipFill>
        <p:spPr>
          <a:xfrm>
            <a:off x="0" y="0"/>
            <a:ext cx="9144000" cy="6858000"/>
          </a:xfrm>
          <a:solidFill>
            <a:schemeClr val="accent1"/>
          </a:solidFill>
        </p:spPr>
      </p:pic>
      <p:pic>
        <p:nvPicPr>
          <p:cNvPr id="6146" name="Picture 2" descr="G:\Αρχεία1-25-07-2019\ΦΩΤΟΓΡΑΦΙΕΣ ΕΚΠΑΙΔΕΥΤΙΚΩΝ ΜΑΚΕΔΟΝΙΑΣ\ΣΧΟΛΙΚΑ ΚΤΙΡΙΑ\Κεντρικό Παρθεναγωγείο Θεσσαλονίκης.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9" name="8 - TextBox"/>
          <p:cNvSpPr txBox="1"/>
          <p:nvPr/>
        </p:nvSpPr>
        <p:spPr>
          <a:xfrm>
            <a:off x="1785918" y="285728"/>
            <a:ext cx="5929354" cy="369332"/>
          </a:xfrm>
          <a:prstGeom prst="rect">
            <a:avLst/>
          </a:prstGeom>
          <a:noFill/>
        </p:spPr>
        <p:txBody>
          <a:bodyPr wrap="square" rtlCol="0">
            <a:spAutoFit/>
          </a:bodyPr>
          <a:lstStyle/>
          <a:p>
            <a:pPr algn="ctr"/>
            <a:r>
              <a:rPr lang="el-GR" b="1" dirty="0" smtClean="0"/>
              <a:t>Παρθεναγωγείο Θεσσαλονίκης</a:t>
            </a:r>
            <a:endParaRPr lang="el-GR" b="1" dirty="0"/>
          </a:p>
        </p:txBody>
      </p:sp>
      <p:sp>
        <p:nvSpPr>
          <p:cNvPr id="5" name="4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22</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6" descr="Πηνελόπη Δέλτα"/>
          <p:cNvPicPr>
            <a:picLocks noChangeAspect="1" noChangeArrowheads="1"/>
          </p:cNvPicPr>
          <p:nvPr/>
        </p:nvPicPr>
        <p:blipFill>
          <a:blip r:embed="rId2">
            <a:lum bright="-48000"/>
          </a:blip>
          <a:srcRect/>
          <a:stretch>
            <a:fillRect/>
          </a:stretch>
        </p:blipFill>
        <p:spPr bwMode="auto">
          <a:xfrm>
            <a:off x="0" y="0"/>
            <a:ext cx="9144000" cy="6858000"/>
          </a:xfrm>
          <a:prstGeom prst="rect">
            <a:avLst/>
          </a:prstGeom>
          <a:solidFill>
            <a:schemeClr val="accent1"/>
          </a:solidFill>
          <a:ln w="9525">
            <a:noFill/>
            <a:miter lim="800000"/>
            <a:headEnd/>
            <a:tailEnd/>
          </a:ln>
          <a:effectLst/>
        </p:spPr>
      </p:pic>
      <p:sp>
        <p:nvSpPr>
          <p:cNvPr id="30722" name="Rectangle 8"/>
          <p:cNvSpPr>
            <a:spLocks noChangeArrowheads="1"/>
          </p:cNvSpPr>
          <p:nvPr/>
        </p:nvSpPr>
        <p:spPr bwMode="auto">
          <a:xfrm>
            <a:off x="0" y="1576388"/>
            <a:ext cx="9144000" cy="0"/>
          </a:xfrm>
          <a:prstGeom prst="rect">
            <a:avLst/>
          </a:prstGeom>
          <a:noFill/>
          <a:ln w="9525">
            <a:noFill/>
            <a:miter lim="800000"/>
            <a:headEnd/>
            <a:tailEnd/>
          </a:ln>
        </p:spPr>
        <p:txBody>
          <a:bodyPr wrap="none" anchor="ctr">
            <a:spAutoFit/>
          </a:bodyPr>
          <a:lstStyle/>
          <a:p>
            <a:endParaRPr lang="el-GR"/>
          </a:p>
        </p:txBody>
      </p:sp>
      <p:pic>
        <p:nvPicPr>
          <p:cNvPr id="30723" name="Picture 237" descr="C:\Users\Stratos\Desktop\backup\Φάκελος\ΦΩΤΟΓΡΑΦΙΕΣ ΕΚΠΑΙΔΕΥΤΙΚΩΝ ΜΑΚΕΔΟΝΙΑΣ\ΣΧΟΛΙΚΑ ΚΤΙΡΙΑ\Η Πρακτική Σχολή Έδεσσας με διευθ. την Καλλιόπη Δημητριάδου 1912.jpg"/>
          <p:cNvPicPr>
            <a:picLocks noChangeAspect="1" noChangeArrowheads="1"/>
          </p:cNvPicPr>
          <p:nvPr/>
        </p:nvPicPr>
        <p:blipFill>
          <a:blip r:embed="rId3"/>
          <a:srcRect/>
          <a:stretch>
            <a:fillRect/>
          </a:stretch>
        </p:blipFill>
        <p:spPr bwMode="auto">
          <a:xfrm>
            <a:off x="179388" y="333375"/>
            <a:ext cx="8713787" cy="5156200"/>
          </a:xfrm>
          <a:prstGeom prst="rect">
            <a:avLst/>
          </a:prstGeom>
          <a:noFill/>
          <a:ln w="9525">
            <a:noFill/>
            <a:miter lim="800000"/>
            <a:headEnd/>
            <a:tailEnd/>
          </a:ln>
        </p:spPr>
      </p:pic>
      <p:sp>
        <p:nvSpPr>
          <p:cNvPr id="30724" name="4 - TextBox"/>
          <p:cNvSpPr txBox="1">
            <a:spLocks noChangeArrowheads="1"/>
          </p:cNvSpPr>
          <p:nvPr/>
        </p:nvSpPr>
        <p:spPr bwMode="auto">
          <a:xfrm>
            <a:off x="323850" y="5805488"/>
            <a:ext cx="8496300" cy="922337"/>
          </a:xfrm>
          <a:prstGeom prst="rect">
            <a:avLst/>
          </a:prstGeom>
          <a:noFill/>
          <a:ln w="9525">
            <a:noFill/>
            <a:miter lim="800000"/>
            <a:headEnd/>
            <a:tailEnd/>
          </a:ln>
        </p:spPr>
        <p:txBody>
          <a:bodyPr>
            <a:spAutoFit/>
          </a:bodyPr>
          <a:lstStyle/>
          <a:p>
            <a:pPr algn="ctr"/>
            <a:r>
              <a:rPr lang="el-GR" b="1" dirty="0">
                <a:solidFill>
                  <a:schemeClr val="accent1">
                    <a:lumMod val="60000"/>
                    <a:lumOff val="40000"/>
                  </a:schemeClr>
                </a:solidFill>
              </a:rPr>
              <a:t>Η Πρακτική Σχολή Έδεσσας με διευθύντρια την Καλλιόπη Δημητριάδου</a:t>
            </a:r>
          </a:p>
          <a:p>
            <a:pPr algn="ctr"/>
            <a:r>
              <a:rPr lang="el-GR" b="1" dirty="0">
                <a:solidFill>
                  <a:schemeClr val="accent1">
                    <a:lumMod val="60000"/>
                    <a:lumOff val="40000"/>
                  </a:schemeClr>
                </a:solidFill>
              </a:rPr>
              <a:t>1912</a:t>
            </a:r>
          </a:p>
        </p:txBody>
      </p:sp>
      <p:sp>
        <p:nvSpPr>
          <p:cNvPr id="6" name="5 - Θέση αριθμού διαφάνειας"/>
          <p:cNvSpPr>
            <a:spLocks noGrp="1"/>
          </p:cNvSpPr>
          <p:nvPr>
            <p:ph type="sldNum" sz="quarter" idx="12"/>
          </p:nvPr>
        </p:nvSpPr>
        <p:spPr/>
        <p:txBody>
          <a:bodyPr/>
          <a:lstStyle/>
          <a:p>
            <a:pPr>
              <a:defRPr/>
            </a:pPr>
            <a:fld id="{0AD8D838-5912-44B8-AC86-5EB3B9D56318}" type="slidenum">
              <a:rPr lang="el-GR" smtClean="0"/>
              <a:pPr>
                <a:defRPr/>
              </a:pPr>
              <a:t>23</a:t>
            </a:fld>
            <a:endParaRPr lang="el-GR"/>
          </a:p>
        </p:txBody>
      </p:sp>
    </p:spTree>
  </p:cSld>
  <p:clrMapOvr>
    <a:masterClrMapping/>
  </p:clrMapOvr>
  <p:transition spd="slow">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Picture 6" descr="Πηνελόπη Δέλτα"/>
          <p:cNvPicPr>
            <a:picLocks noGrp="1" noChangeAspect="1" noChangeArrowheads="1"/>
          </p:cNvPicPr>
          <p:nvPr>
            <p:ph type="body" idx="1"/>
          </p:nvPr>
        </p:nvPicPr>
        <p:blipFill>
          <a:blip r:embed="rId2">
            <a:lum bright="-48000"/>
          </a:blip>
          <a:srcRect/>
          <a:stretch>
            <a:fillRect/>
          </a:stretch>
        </p:blipFill>
        <p:spPr>
          <a:xfrm>
            <a:off x="0" y="0"/>
            <a:ext cx="9144000" cy="6858000"/>
          </a:xfrm>
          <a:solidFill>
            <a:schemeClr val="accent1"/>
          </a:solidFill>
        </p:spPr>
      </p:pic>
      <p:sp>
        <p:nvSpPr>
          <p:cNvPr id="19459" name="5 - TextBox"/>
          <p:cNvSpPr txBox="1">
            <a:spLocks noChangeArrowheads="1"/>
          </p:cNvSpPr>
          <p:nvPr/>
        </p:nvSpPr>
        <p:spPr bwMode="auto">
          <a:xfrm>
            <a:off x="0" y="5286388"/>
            <a:ext cx="2643187" cy="830997"/>
          </a:xfrm>
          <a:prstGeom prst="rect">
            <a:avLst/>
          </a:prstGeom>
          <a:noFill/>
          <a:ln w="9525">
            <a:noFill/>
            <a:miter lim="800000"/>
            <a:headEnd/>
            <a:tailEnd/>
          </a:ln>
        </p:spPr>
        <p:txBody>
          <a:bodyPr>
            <a:spAutoFit/>
          </a:bodyPr>
          <a:lstStyle/>
          <a:p>
            <a:pPr algn="ctr"/>
            <a:r>
              <a:rPr lang="el-GR" sz="1600" b="1" dirty="0">
                <a:solidFill>
                  <a:schemeClr val="accent1">
                    <a:lumMod val="20000"/>
                    <a:lumOff val="80000"/>
                  </a:schemeClr>
                </a:solidFill>
              </a:rPr>
              <a:t>Αθανάσιος </a:t>
            </a:r>
            <a:r>
              <a:rPr lang="el-GR" sz="1600" b="1" dirty="0" err="1">
                <a:solidFill>
                  <a:schemeClr val="accent1">
                    <a:lumMod val="20000"/>
                    <a:lumOff val="80000"/>
                  </a:schemeClr>
                </a:solidFill>
              </a:rPr>
              <a:t>Φράγκος</a:t>
            </a:r>
            <a:endParaRPr lang="el-GR" sz="1600" b="1" dirty="0">
              <a:solidFill>
                <a:schemeClr val="accent1">
                  <a:lumMod val="20000"/>
                  <a:lumOff val="80000"/>
                </a:schemeClr>
              </a:solidFill>
            </a:endParaRPr>
          </a:p>
          <a:p>
            <a:pPr algn="ctr"/>
            <a:r>
              <a:rPr lang="el-GR" sz="1600" b="1" dirty="0">
                <a:solidFill>
                  <a:schemeClr val="accent1">
                    <a:lumMod val="20000"/>
                    <a:lumOff val="80000"/>
                  </a:schemeClr>
                </a:solidFill>
              </a:rPr>
              <a:t>Διευθυντής Αστικής Σχολής Έδεσσας </a:t>
            </a:r>
          </a:p>
        </p:txBody>
      </p:sp>
      <p:pic>
        <p:nvPicPr>
          <p:cNvPr id="19462" name="Picture 6"/>
          <p:cNvPicPr>
            <a:picLocks noChangeAspect="1" noChangeArrowheads="1"/>
          </p:cNvPicPr>
          <p:nvPr/>
        </p:nvPicPr>
        <p:blipFill>
          <a:blip r:embed="rId3"/>
          <a:srcRect/>
          <a:stretch>
            <a:fillRect/>
          </a:stretch>
        </p:blipFill>
        <p:spPr bwMode="auto">
          <a:xfrm>
            <a:off x="0" y="714356"/>
            <a:ext cx="2441338" cy="4357718"/>
          </a:xfrm>
          <a:prstGeom prst="rect">
            <a:avLst/>
          </a:prstGeom>
          <a:noFill/>
          <a:ln w="9525">
            <a:noFill/>
            <a:miter lim="800000"/>
            <a:headEnd/>
            <a:tailEnd/>
          </a:ln>
        </p:spPr>
      </p:pic>
      <p:sp>
        <p:nvSpPr>
          <p:cNvPr id="7" name="6 - TextBox"/>
          <p:cNvSpPr txBox="1"/>
          <p:nvPr/>
        </p:nvSpPr>
        <p:spPr>
          <a:xfrm>
            <a:off x="0" y="214290"/>
            <a:ext cx="6643702" cy="369332"/>
          </a:xfrm>
          <a:prstGeom prst="rect">
            <a:avLst/>
          </a:prstGeom>
          <a:noFill/>
        </p:spPr>
        <p:txBody>
          <a:bodyPr wrap="square" rtlCol="0">
            <a:spAutoFit/>
          </a:bodyPr>
          <a:lstStyle/>
          <a:p>
            <a:r>
              <a:rPr lang="el-GR" b="1" dirty="0" smtClean="0">
                <a:solidFill>
                  <a:schemeClr val="accent1">
                    <a:lumMod val="20000"/>
                    <a:lumOff val="80000"/>
                  </a:schemeClr>
                </a:solidFill>
              </a:rPr>
              <a:t>Εκπαιδευτικοί Μακεδονίας</a:t>
            </a:r>
            <a:endParaRPr lang="el-GR" dirty="0">
              <a:solidFill>
                <a:schemeClr val="accent1">
                  <a:lumMod val="20000"/>
                  <a:lumOff val="80000"/>
                </a:schemeClr>
              </a:solidFill>
            </a:endParaRPr>
          </a:p>
        </p:txBody>
      </p:sp>
      <p:pic>
        <p:nvPicPr>
          <p:cNvPr id="8" name="Picture 2"/>
          <p:cNvPicPr>
            <a:picLocks noChangeAspect="1" noChangeArrowheads="1"/>
          </p:cNvPicPr>
          <p:nvPr/>
        </p:nvPicPr>
        <p:blipFill>
          <a:blip r:embed="rId4"/>
          <a:srcRect/>
          <a:stretch>
            <a:fillRect/>
          </a:stretch>
        </p:blipFill>
        <p:spPr bwMode="auto">
          <a:xfrm>
            <a:off x="5143505" y="0"/>
            <a:ext cx="4000496" cy="5072074"/>
          </a:xfrm>
          <a:prstGeom prst="rect">
            <a:avLst/>
          </a:prstGeom>
          <a:noFill/>
          <a:ln w="9525">
            <a:noFill/>
            <a:miter lim="800000"/>
            <a:headEnd/>
            <a:tailEnd/>
          </a:ln>
        </p:spPr>
      </p:pic>
      <p:sp>
        <p:nvSpPr>
          <p:cNvPr id="9" name="4 - TextBox"/>
          <p:cNvSpPr txBox="1">
            <a:spLocks noChangeArrowheads="1"/>
          </p:cNvSpPr>
          <p:nvPr/>
        </p:nvSpPr>
        <p:spPr bwMode="auto">
          <a:xfrm>
            <a:off x="5143504" y="5042118"/>
            <a:ext cx="4000496" cy="1815882"/>
          </a:xfrm>
          <a:prstGeom prst="rect">
            <a:avLst/>
          </a:prstGeom>
          <a:noFill/>
          <a:ln w="9525">
            <a:noFill/>
            <a:miter lim="800000"/>
            <a:headEnd/>
            <a:tailEnd/>
          </a:ln>
        </p:spPr>
        <p:txBody>
          <a:bodyPr wrap="square">
            <a:spAutoFit/>
          </a:bodyPr>
          <a:lstStyle/>
          <a:p>
            <a:pPr algn="ctr"/>
            <a:r>
              <a:rPr lang="el-GR" sz="1600" b="1" dirty="0">
                <a:solidFill>
                  <a:schemeClr val="accent1">
                    <a:lumMod val="20000"/>
                    <a:lumOff val="80000"/>
                  </a:schemeClr>
                </a:solidFill>
              </a:rPr>
              <a:t>Διδακτικό προσωπικό του Δημοτικού Σχολείου Εδέσσης: </a:t>
            </a:r>
            <a:r>
              <a:rPr lang="el-GR" sz="1600" b="1" dirty="0" err="1">
                <a:solidFill>
                  <a:schemeClr val="accent1">
                    <a:lumMod val="20000"/>
                    <a:lumOff val="80000"/>
                  </a:schemeClr>
                </a:solidFill>
              </a:rPr>
              <a:t>Αθαν</a:t>
            </a:r>
            <a:r>
              <a:rPr lang="el-GR" sz="1600" b="1" dirty="0">
                <a:solidFill>
                  <a:schemeClr val="accent1">
                    <a:lumMod val="20000"/>
                    <a:lumOff val="80000"/>
                  </a:schemeClr>
                </a:solidFill>
              </a:rPr>
              <a:t>. </a:t>
            </a:r>
            <a:r>
              <a:rPr lang="el-GR" sz="1600" b="1" dirty="0" err="1">
                <a:solidFill>
                  <a:schemeClr val="accent1">
                    <a:lumMod val="20000"/>
                    <a:lumOff val="80000"/>
                  </a:schemeClr>
                </a:solidFill>
              </a:rPr>
              <a:t>Φράγκος</a:t>
            </a:r>
            <a:r>
              <a:rPr lang="el-GR" sz="1600" b="1" dirty="0">
                <a:solidFill>
                  <a:schemeClr val="accent1">
                    <a:lumMod val="20000"/>
                    <a:lumOff val="80000"/>
                  </a:schemeClr>
                </a:solidFill>
              </a:rPr>
              <a:t>, </a:t>
            </a:r>
            <a:r>
              <a:rPr lang="el-GR" sz="1600" b="1" dirty="0" err="1">
                <a:solidFill>
                  <a:schemeClr val="accent1">
                    <a:lumMod val="20000"/>
                    <a:lumOff val="80000"/>
                  </a:schemeClr>
                </a:solidFill>
              </a:rPr>
              <a:t>Νικ</a:t>
            </a:r>
            <a:r>
              <a:rPr lang="el-GR" sz="1600" b="1" dirty="0">
                <a:solidFill>
                  <a:schemeClr val="accent1">
                    <a:lumMod val="20000"/>
                    <a:lumOff val="80000"/>
                  </a:schemeClr>
                </a:solidFill>
              </a:rPr>
              <a:t>. </a:t>
            </a:r>
            <a:r>
              <a:rPr lang="el-GR" sz="1600" b="1" dirty="0" err="1">
                <a:solidFill>
                  <a:schemeClr val="accent1">
                    <a:lumMod val="20000"/>
                    <a:lumOff val="80000"/>
                  </a:schemeClr>
                </a:solidFill>
              </a:rPr>
              <a:t>Στοΐδης</a:t>
            </a:r>
            <a:r>
              <a:rPr lang="el-GR" sz="1600" b="1" dirty="0">
                <a:solidFill>
                  <a:schemeClr val="accent1">
                    <a:lumMod val="20000"/>
                    <a:lumOff val="80000"/>
                  </a:schemeClr>
                </a:solidFill>
              </a:rPr>
              <a:t>, </a:t>
            </a:r>
            <a:r>
              <a:rPr lang="el-GR" sz="1600" b="1" dirty="0" err="1">
                <a:solidFill>
                  <a:schemeClr val="accent1">
                    <a:lumMod val="20000"/>
                    <a:lumOff val="80000"/>
                  </a:schemeClr>
                </a:solidFill>
              </a:rPr>
              <a:t>Στέφ</a:t>
            </a:r>
            <a:r>
              <a:rPr lang="el-GR" sz="1600" b="1" dirty="0">
                <a:solidFill>
                  <a:schemeClr val="accent1">
                    <a:lumMod val="20000"/>
                    <a:lumOff val="80000"/>
                  </a:schemeClr>
                </a:solidFill>
              </a:rPr>
              <a:t>. Παντελής (</a:t>
            </a:r>
            <a:r>
              <a:rPr lang="el-GR" sz="1600" b="1" dirty="0" err="1">
                <a:solidFill>
                  <a:schemeClr val="accent1">
                    <a:lumMod val="20000"/>
                    <a:lumOff val="80000"/>
                  </a:schemeClr>
                </a:solidFill>
              </a:rPr>
              <a:t>Πάντος</a:t>
            </a:r>
            <a:r>
              <a:rPr lang="el-GR" sz="1600" b="1" dirty="0">
                <a:solidFill>
                  <a:schemeClr val="accent1">
                    <a:lumMod val="20000"/>
                    <a:lumOff val="80000"/>
                  </a:schemeClr>
                </a:solidFill>
              </a:rPr>
              <a:t>), Ιωάννης </a:t>
            </a:r>
            <a:r>
              <a:rPr lang="el-GR" sz="1600" b="1" dirty="0" err="1">
                <a:solidFill>
                  <a:schemeClr val="accent1">
                    <a:lumMod val="20000"/>
                    <a:lumOff val="80000"/>
                  </a:schemeClr>
                </a:solidFill>
              </a:rPr>
              <a:t>Πέγιος</a:t>
            </a:r>
            <a:r>
              <a:rPr lang="el-GR" sz="1600" b="1" dirty="0">
                <a:solidFill>
                  <a:schemeClr val="accent1">
                    <a:lumMod val="20000"/>
                    <a:lumOff val="80000"/>
                  </a:schemeClr>
                </a:solidFill>
              </a:rPr>
              <a:t>, </a:t>
            </a:r>
            <a:r>
              <a:rPr lang="el-GR" sz="1600" b="1" dirty="0" err="1">
                <a:solidFill>
                  <a:schemeClr val="accent1">
                    <a:lumMod val="20000"/>
                    <a:lumOff val="80000"/>
                  </a:schemeClr>
                </a:solidFill>
              </a:rPr>
              <a:t>Δημ</a:t>
            </a:r>
            <a:r>
              <a:rPr lang="el-GR" sz="1600" b="1" dirty="0">
                <a:solidFill>
                  <a:schemeClr val="accent1">
                    <a:lumMod val="20000"/>
                    <a:lumOff val="80000"/>
                  </a:schemeClr>
                </a:solidFill>
              </a:rPr>
              <a:t>. Γεωργιάδης και Παρούσης (1903)</a:t>
            </a:r>
          </a:p>
        </p:txBody>
      </p:sp>
      <p:pic>
        <p:nvPicPr>
          <p:cNvPr id="2050" name="Picture 2" descr="G:\Αρχεία1-25-07-2019\ΦΩΤΟΓΡΑΦΙΕΣ ΕΚΠΑΙΔΕΥΤΙΚΩΝ ΜΑΚΕΔΟΝΙΑΣ\ΔΙΔΑΣΚΑΛΟΙ\Στράτης Γ. Ευάγγελος καθηγητής Παρθεναγωγείο Σερρών Γρηγοριάς.jpg"/>
          <p:cNvPicPr>
            <a:picLocks noChangeAspect="1" noChangeArrowheads="1"/>
          </p:cNvPicPr>
          <p:nvPr/>
        </p:nvPicPr>
        <p:blipFill>
          <a:blip r:embed="rId5"/>
          <a:srcRect/>
          <a:stretch>
            <a:fillRect/>
          </a:stretch>
        </p:blipFill>
        <p:spPr bwMode="auto">
          <a:xfrm>
            <a:off x="2500298" y="714356"/>
            <a:ext cx="2643205" cy="4357718"/>
          </a:xfrm>
          <a:prstGeom prst="rect">
            <a:avLst/>
          </a:prstGeom>
          <a:noFill/>
        </p:spPr>
      </p:pic>
      <p:sp>
        <p:nvSpPr>
          <p:cNvPr id="10" name="9 - TextBox"/>
          <p:cNvSpPr txBox="1"/>
          <p:nvPr/>
        </p:nvSpPr>
        <p:spPr>
          <a:xfrm>
            <a:off x="2786050" y="5286388"/>
            <a:ext cx="2786082" cy="830997"/>
          </a:xfrm>
          <a:prstGeom prst="rect">
            <a:avLst/>
          </a:prstGeom>
          <a:noFill/>
        </p:spPr>
        <p:txBody>
          <a:bodyPr wrap="square" rtlCol="0">
            <a:spAutoFit/>
          </a:bodyPr>
          <a:lstStyle/>
          <a:p>
            <a:r>
              <a:rPr lang="el-GR" sz="1600" b="1" dirty="0" smtClean="0">
                <a:solidFill>
                  <a:schemeClr val="accent1">
                    <a:lumMod val="20000"/>
                    <a:lumOff val="80000"/>
                  </a:schemeClr>
                </a:solidFill>
              </a:rPr>
              <a:t>Ευάγγελος Στρατής, καθηγητής Σέρρες</a:t>
            </a:r>
            <a:endParaRPr lang="el-GR" sz="1600" b="1" dirty="0">
              <a:solidFill>
                <a:schemeClr val="accent1">
                  <a:lumMod val="20000"/>
                  <a:lumOff val="80000"/>
                </a:schemeClr>
              </a:solidFill>
            </a:endParaRPr>
          </a:p>
        </p:txBody>
      </p:sp>
      <p:sp>
        <p:nvSpPr>
          <p:cNvPr id="11" name="10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24</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62"/>
                                        </p:tgtEl>
                                        <p:attrNameLst>
                                          <p:attrName>style.visibility</p:attrName>
                                        </p:attrNameLst>
                                      </p:cBhvr>
                                      <p:to>
                                        <p:strVal val="visible"/>
                                      </p:to>
                                    </p:set>
                                    <p:animEffect transition="in" filter="fade">
                                      <p:cBhvr>
                                        <p:cTn id="12" dur="500"/>
                                        <p:tgtEl>
                                          <p:spTgt spid="1946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459"/>
                                        </p:tgtEl>
                                        <p:attrNameLst>
                                          <p:attrName>style.visibility</p:attrName>
                                        </p:attrNameLst>
                                      </p:cBhvr>
                                      <p:to>
                                        <p:strVal val="visible"/>
                                      </p:to>
                                    </p:set>
                                    <p:animEffect transition="in" filter="fade">
                                      <p:cBhvr>
                                        <p:cTn id="15" dur="500"/>
                                        <p:tgtEl>
                                          <p:spTgt spid="1945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7"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6" descr="Πηνελόπη Δέλτα"/>
          <p:cNvPicPr>
            <a:picLocks noChangeAspect="1" noChangeArrowheads="1"/>
          </p:cNvPicPr>
          <p:nvPr/>
        </p:nvPicPr>
        <p:blipFill>
          <a:blip r:embed="rId2">
            <a:lum bright="-48000"/>
          </a:blip>
          <a:srcRect/>
          <a:stretch>
            <a:fillRect/>
          </a:stretch>
        </p:blipFill>
        <p:spPr bwMode="auto">
          <a:xfrm>
            <a:off x="0" y="0"/>
            <a:ext cx="9144000" cy="6858000"/>
          </a:xfrm>
          <a:prstGeom prst="rect">
            <a:avLst/>
          </a:prstGeom>
          <a:solidFill>
            <a:schemeClr val="accent1"/>
          </a:solidFill>
          <a:ln w="9525">
            <a:noFill/>
            <a:miter lim="800000"/>
            <a:headEnd/>
            <a:tailEnd/>
          </a:ln>
          <a:effectLst/>
        </p:spPr>
      </p:pic>
      <p:sp>
        <p:nvSpPr>
          <p:cNvPr id="25602" name="3 - TextBox"/>
          <p:cNvSpPr txBox="1">
            <a:spLocks noChangeArrowheads="1"/>
          </p:cNvSpPr>
          <p:nvPr/>
        </p:nvSpPr>
        <p:spPr bwMode="auto">
          <a:xfrm>
            <a:off x="2428860" y="2786058"/>
            <a:ext cx="2071702" cy="1077218"/>
          </a:xfrm>
          <a:prstGeom prst="rect">
            <a:avLst/>
          </a:prstGeom>
          <a:noFill/>
          <a:ln w="9525">
            <a:noFill/>
            <a:miter lim="800000"/>
            <a:headEnd/>
            <a:tailEnd/>
          </a:ln>
        </p:spPr>
        <p:txBody>
          <a:bodyPr wrap="square">
            <a:spAutoFit/>
          </a:bodyPr>
          <a:lstStyle/>
          <a:p>
            <a:pPr algn="ctr"/>
            <a:r>
              <a:rPr lang="el-GR" sz="1600" b="1" dirty="0">
                <a:solidFill>
                  <a:schemeClr val="accent1">
                    <a:lumMod val="20000"/>
                    <a:lumOff val="80000"/>
                  </a:schemeClr>
                </a:solidFill>
              </a:rPr>
              <a:t>Γρηγόριος </a:t>
            </a:r>
            <a:r>
              <a:rPr lang="el-GR" sz="1600" b="1" dirty="0" err="1">
                <a:solidFill>
                  <a:schemeClr val="accent1">
                    <a:lumMod val="20000"/>
                    <a:lumOff val="80000"/>
                  </a:schemeClr>
                </a:solidFill>
              </a:rPr>
              <a:t>Μπακιρτσής</a:t>
            </a:r>
            <a:r>
              <a:rPr lang="el-GR" sz="1600" b="1" dirty="0">
                <a:solidFill>
                  <a:schemeClr val="accent1">
                    <a:lumMod val="20000"/>
                    <a:lumOff val="80000"/>
                  </a:schemeClr>
                </a:solidFill>
              </a:rPr>
              <a:t> δάσκαλος στο </a:t>
            </a:r>
            <a:r>
              <a:rPr lang="el-GR" sz="1600" b="1" dirty="0" smtClean="0">
                <a:solidFill>
                  <a:schemeClr val="accent1">
                    <a:lumMod val="20000"/>
                    <a:lumOff val="80000"/>
                  </a:schemeClr>
                </a:solidFill>
              </a:rPr>
              <a:t>Μεσημέρι</a:t>
            </a:r>
            <a:endParaRPr lang="el-GR" sz="1600" b="1" dirty="0">
              <a:solidFill>
                <a:schemeClr val="accent1">
                  <a:lumMod val="20000"/>
                  <a:lumOff val="80000"/>
                </a:schemeClr>
              </a:solidFill>
            </a:endParaRPr>
          </a:p>
        </p:txBody>
      </p:sp>
      <p:sp>
        <p:nvSpPr>
          <p:cNvPr id="25603" name="5 - TextBox"/>
          <p:cNvSpPr txBox="1">
            <a:spLocks noChangeArrowheads="1"/>
          </p:cNvSpPr>
          <p:nvPr/>
        </p:nvSpPr>
        <p:spPr bwMode="auto">
          <a:xfrm>
            <a:off x="0" y="2786058"/>
            <a:ext cx="2357422" cy="1323439"/>
          </a:xfrm>
          <a:prstGeom prst="rect">
            <a:avLst/>
          </a:prstGeom>
          <a:noFill/>
          <a:ln w="9525">
            <a:noFill/>
            <a:miter lim="800000"/>
            <a:headEnd/>
            <a:tailEnd/>
          </a:ln>
        </p:spPr>
        <p:txBody>
          <a:bodyPr wrap="square">
            <a:spAutoFit/>
          </a:bodyPr>
          <a:lstStyle/>
          <a:p>
            <a:pPr algn="ctr"/>
            <a:r>
              <a:rPr lang="el-GR" sz="1600" b="1" dirty="0">
                <a:solidFill>
                  <a:schemeClr val="accent1">
                    <a:lumMod val="20000"/>
                    <a:lumOff val="80000"/>
                  </a:schemeClr>
                </a:solidFill>
              </a:rPr>
              <a:t>Ευθυμία Πιάτσα-Κυριακοπούλου</a:t>
            </a:r>
          </a:p>
          <a:p>
            <a:pPr algn="ctr"/>
            <a:r>
              <a:rPr lang="el-GR" sz="1600" b="1" dirty="0">
                <a:solidFill>
                  <a:schemeClr val="accent1">
                    <a:lumMod val="20000"/>
                    <a:lumOff val="80000"/>
                  </a:schemeClr>
                </a:solidFill>
              </a:rPr>
              <a:t>Διευθύντρια του Παρθεναγωγείου Έδεσσας </a:t>
            </a:r>
          </a:p>
        </p:txBody>
      </p:sp>
      <p:pic>
        <p:nvPicPr>
          <p:cNvPr id="25604" name="Picture 6"/>
          <p:cNvPicPr>
            <a:picLocks noChangeAspect="1" noChangeArrowheads="1"/>
          </p:cNvPicPr>
          <p:nvPr/>
        </p:nvPicPr>
        <p:blipFill>
          <a:blip r:embed="rId3"/>
          <a:srcRect/>
          <a:stretch>
            <a:fillRect/>
          </a:stretch>
        </p:blipFill>
        <p:spPr bwMode="auto">
          <a:xfrm>
            <a:off x="2357422" y="0"/>
            <a:ext cx="2154705" cy="2857496"/>
          </a:xfrm>
          <a:prstGeom prst="rect">
            <a:avLst/>
          </a:prstGeom>
          <a:noFill/>
          <a:ln w="9525">
            <a:noFill/>
            <a:miter lim="800000"/>
            <a:headEnd/>
            <a:tailEnd/>
          </a:ln>
        </p:spPr>
      </p:pic>
      <p:pic>
        <p:nvPicPr>
          <p:cNvPr id="25605" name="Picture 7"/>
          <p:cNvPicPr>
            <a:picLocks noChangeAspect="1" noChangeArrowheads="1"/>
          </p:cNvPicPr>
          <p:nvPr/>
        </p:nvPicPr>
        <p:blipFill>
          <a:blip r:embed="rId4"/>
          <a:srcRect/>
          <a:stretch>
            <a:fillRect/>
          </a:stretch>
        </p:blipFill>
        <p:spPr bwMode="auto">
          <a:xfrm>
            <a:off x="0" y="1"/>
            <a:ext cx="2375832" cy="2857496"/>
          </a:xfrm>
          <a:prstGeom prst="rect">
            <a:avLst/>
          </a:prstGeom>
          <a:noFill/>
          <a:ln w="9525">
            <a:noFill/>
            <a:miter lim="800000"/>
            <a:headEnd/>
            <a:tailEnd/>
          </a:ln>
        </p:spPr>
      </p:pic>
      <p:pic>
        <p:nvPicPr>
          <p:cNvPr id="7" name="Picture 5" descr="Μέλφος Ιωάννης, καθηγητής Γυμνασίου Θεσσαλονίκης"/>
          <p:cNvPicPr>
            <a:picLocks noChangeAspect="1" noChangeArrowheads="1"/>
          </p:cNvPicPr>
          <p:nvPr/>
        </p:nvPicPr>
        <p:blipFill>
          <a:blip r:embed="rId5"/>
          <a:srcRect/>
          <a:stretch>
            <a:fillRect/>
          </a:stretch>
        </p:blipFill>
        <p:spPr bwMode="auto">
          <a:xfrm>
            <a:off x="4500562" y="0"/>
            <a:ext cx="2319337" cy="2857496"/>
          </a:xfrm>
          <a:prstGeom prst="rect">
            <a:avLst/>
          </a:prstGeom>
          <a:noFill/>
          <a:ln w="9525">
            <a:noFill/>
            <a:miter lim="800000"/>
            <a:headEnd/>
            <a:tailEnd/>
          </a:ln>
        </p:spPr>
      </p:pic>
      <p:sp>
        <p:nvSpPr>
          <p:cNvPr id="8" name="7 - TextBox"/>
          <p:cNvSpPr txBox="1">
            <a:spLocks noChangeArrowheads="1"/>
          </p:cNvSpPr>
          <p:nvPr/>
        </p:nvSpPr>
        <p:spPr bwMode="auto">
          <a:xfrm>
            <a:off x="4500562" y="2786058"/>
            <a:ext cx="2357454" cy="1323439"/>
          </a:xfrm>
          <a:prstGeom prst="rect">
            <a:avLst/>
          </a:prstGeom>
          <a:noFill/>
          <a:ln w="9525">
            <a:noFill/>
            <a:miter lim="800000"/>
            <a:headEnd/>
            <a:tailEnd/>
          </a:ln>
        </p:spPr>
        <p:txBody>
          <a:bodyPr wrap="square">
            <a:spAutoFit/>
          </a:bodyPr>
          <a:lstStyle/>
          <a:p>
            <a:pPr algn="ctr"/>
            <a:r>
              <a:rPr lang="el-GR" sz="1600" b="1" dirty="0">
                <a:solidFill>
                  <a:schemeClr val="accent1">
                    <a:lumMod val="20000"/>
                    <a:lumOff val="80000"/>
                  </a:schemeClr>
                </a:solidFill>
              </a:rPr>
              <a:t>Ιωάννης Γεωργίου </a:t>
            </a:r>
            <a:r>
              <a:rPr lang="el-GR" sz="1600" b="1" dirty="0" err="1">
                <a:solidFill>
                  <a:schemeClr val="accent1">
                    <a:lumMod val="20000"/>
                    <a:lumOff val="80000"/>
                  </a:schemeClr>
                </a:solidFill>
              </a:rPr>
              <a:t>Μέλφος</a:t>
            </a:r>
            <a:endParaRPr lang="el-GR" sz="1600" b="1" dirty="0">
              <a:solidFill>
                <a:schemeClr val="accent1">
                  <a:lumMod val="20000"/>
                  <a:lumOff val="80000"/>
                </a:schemeClr>
              </a:solidFill>
            </a:endParaRPr>
          </a:p>
          <a:p>
            <a:pPr algn="ctr"/>
            <a:r>
              <a:rPr lang="el-GR" sz="1600" b="1" dirty="0">
                <a:solidFill>
                  <a:schemeClr val="accent1">
                    <a:lumMod val="20000"/>
                    <a:lumOff val="80000"/>
                  </a:schemeClr>
                </a:solidFill>
              </a:rPr>
              <a:t>Διδάσκαλος στο </a:t>
            </a:r>
            <a:r>
              <a:rPr lang="el-GR" sz="1600" b="1" dirty="0" err="1">
                <a:solidFill>
                  <a:schemeClr val="accent1">
                    <a:lumMod val="20000"/>
                    <a:lumOff val="80000"/>
                  </a:schemeClr>
                </a:solidFill>
              </a:rPr>
              <a:t>Ημιγυμνάσιο</a:t>
            </a:r>
            <a:r>
              <a:rPr lang="el-GR" sz="1600" b="1" dirty="0">
                <a:solidFill>
                  <a:schemeClr val="accent1">
                    <a:lumMod val="20000"/>
                    <a:lumOff val="80000"/>
                  </a:schemeClr>
                </a:solidFill>
              </a:rPr>
              <a:t> Έδεσσας</a:t>
            </a:r>
          </a:p>
        </p:txBody>
      </p:sp>
      <p:pic>
        <p:nvPicPr>
          <p:cNvPr id="14338" name="Picture 2" descr="G:\Αρχεία1-25-07-2019\ΦΩΤΟΓΡΑΦΙΕΣ ΕΚΠΑΙΔΕΥΤΙΚΩΝ ΜΑΚΕΔΟΝΙΑΣ\ΣΧΟΛΙΚΑ ΚΤΙΡΙΑ\Καθηγητές του Διδασκαλείου.jpg"/>
          <p:cNvPicPr>
            <a:picLocks noChangeAspect="1" noChangeArrowheads="1"/>
          </p:cNvPicPr>
          <p:nvPr/>
        </p:nvPicPr>
        <p:blipFill>
          <a:blip r:embed="rId6"/>
          <a:srcRect/>
          <a:stretch>
            <a:fillRect/>
          </a:stretch>
        </p:blipFill>
        <p:spPr bwMode="auto">
          <a:xfrm>
            <a:off x="6827837" y="1"/>
            <a:ext cx="2316163" cy="2857495"/>
          </a:xfrm>
          <a:prstGeom prst="rect">
            <a:avLst/>
          </a:prstGeom>
          <a:noFill/>
        </p:spPr>
      </p:pic>
      <p:sp>
        <p:nvSpPr>
          <p:cNvPr id="10" name="9 - TextBox"/>
          <p:cNvSpPr txBox="1"/>
          <p:nvPr/>
        </p:nvSpPr>
        <p:spPr>
          <a:xfrm>
            <a:off x="7143736" y="2786058"/>
            <a:ext cx="2000264" cy="830997"/>
          </a:xfrm>
          <a:prstGeom prst="rect">
            <a:avLst/>
          </a:prstGeom>
          <a:noFill/>
        </p:spPr>
        <p:txBody>
          <a:bodyPr wrap="square" rtlCol="0">
            <a:spAutoFit/>
          </a:bodyPr>
          <a:lstStyle/>
          <a:p>
            <a:r>
              <a:rPr lang="el-GR" sz="1600" b="1" dirty="0" smtClean="0">
                <a:solidFill>
                  <a:schemeClr val="accent1">
                    <a:lumMod val="20000"/>
                    <a:lumOff val="80000"/>
                  </a:schemeClr>
                </a:solidFill>
              </a:rPr>
              <a:t>Καθηγητές του Διδασκαλείου Θεσσαλονίκης</a:t>
            </a:r>
            <a:endParaRPr lang="el-GR" sz="1600" b="1" dirty="0">
              <a:solidFill>
                <a:schemeClr val="accent1">
                  <a:lumMod val="20000"/>
                  <a:lumOff val="80000"/>
                </a:schemeClr>
              </a:solidFill>
            </a:endParaRPr>
          </a:p>
        </p:txBody>
      </p:sp>
      <p:pic>
        <p:nvPicPr>
          <p:cNvPr id="1028" name="Picture 4" descr="G:\Αρχεία1-25-07-2019\ΦΩΤΟΓΡΑΦΙΕΣ ΕΚΠΑΙΔΕΥΤΙΚΩΝ ΜΑΚΕΔΟΝΙΑΣ\ΔΙΔΑΣΚΑΛΟΙ\Χατζηκυριακού Γεώργιος 2 Γυμνασιάρχης.jpg"/>
          <p:cNvPicPr>
            <a:picLocks noChangeAspect="1" noChangeArrowheads="1"/>
          </p:cNvPicPr>
          <p:nvPr/>
        </p:nvPicPr>
        <p:blipFill>
          <a:blip r:embed="rId7"/>
          <a:srcRect/>
          <a:stretch>
            <a:fillRect/>
          </a:stretch>
        </p:blipFill>
        <p:spPr bwMode="auto">
          <a:xfrm>
            <a:off x="0" y="4071942"/>
            <a:ext cx="2643174" cy="2753592"/>
          </a:xfrm>
          <a:prstGeom prst="rect">
            <a:avLst/>
          </a:prstGeom>
          <a:noFill/>
        </p:spPr>
      </p:pic>
      <p:sp>
        <p:nvSpPr>
          <p:cNvPr id="15" name="14 - TextBox"/>
          <p:cNvSpPr txBox="1"/>
          <p:nvPr/>
        </p:nvSpPr>
        <p:spPr>
          <a:xfrm>
            <a:off x="2500298" y="5780782"/>
            <a:ext cx="2214578" cy="1077218"/>
          </a:xfrm>
          <a:prstGeom prst="rect">
            <a:avLst/>
          </a:prstGeom>
          <a:noFill/>
        </p:spPr>
        <p:txBody>
          <a:bodyPr wrap="square" rtlCol="0">
            <a:spAutoFit/>
          </a:bodyPr>
          <a:lstStyle/>
          <a:p>
            <a:r>
              <a:rPr lang="el-GR" sz="1600" b="1" dirty="0" smtClean="0">
                <a:solidFill>
                  <a:schemeClr val="accent1">
                    <a:lumMod val="20000"/>
                    <a:lumOff val="80000"/>
                  </a:schemeClr>
                </a:solidFill>
              </a:rPr>
              <a:t>Γεώργιος </a:t>
            </a:r>
            <a:r>
              <a:rPr lang="el-GR" sz="1600" b="1" dirty="0" err="1" smtClean="0">
                <a:solidFill>
                  <a:schemeClr val="accent1">
                    <a:lumMod val="20000"/>
                    <a:lumOff val="80000"/>
                  </a:schemeClr>
                </a:solidFill>
              </a:rPr>
              <a:t>Χατζηκυριακού</a:t>
            </a:r>
            <a:r>
              <a:rPr lang="el-GR" sz="1600" b="1" dirty="0" smtClean="0">
                <a:solidFill>
                  <a:schemeClr val="accent1">
                    <a:lumMod val="20000"/>
                    <a:lumOff val="80000"/>
                  </a:schemeClr>
                </a:solidFill>
              </a:rPr>
              <a:t>, </a:t>
            </a:r>
          </a:p>
          <a:p>
            <a:r>
              <a:rPr lang="el-GR" sz="1600" b="1" dirty="0" smtClean="0">
                <a:solidFill>
                  <a:schemeClr val="accent1">
                    <a:lumMod val="20000"/>
                    <a:lumOff val="80000"/>
                  </a:schemeClr>
                </a:solidFill>
              </a:rPr>
              <a:t>γυμνασιάρχης Θεσσαλονίκη</a:t>
            </a:r>
            <a:endParaRPr lang="el-GR" sz="1600" b="1" dirty="0">
              <a:solidFill>
                <a:schemeClr val="accent1">
                  <a:lumMod val="20000"/>
                  <a:lumOff val="80000"/>
                </a:schemeClr>
              </a:solidFill>
            </a:endParaRPr>
          </a:p>
        </p:txBody>
      </p:sp>
      <p:pic>
        <p:nvPicPr>
          <p:cNvPr id="1029" name="Picture 5" descr="G:\Αρχεία1-25-07-2019\ΦΩΤΟΓΡΑΦΙΕΣ ΕΚΠΑΙΔΕΥΤΙΚΩΝ ΜΑΚΕΔΟΝΙΑΣ\ΔΙΔΑΣΚΑΛΟΙ\Φυλακτός Αθανάσιος, καθηγητής Γυμνασίου Σερρών.jpg"/>
          <p:cNvPicPr>
            <a:picLocks noChangeAspect="1" noChangeArrowheads="1"/>
          </p:cNvPicPr>
          <p:nvPr/>
        </p:nvPicPr>
        <p:blipFill>
          <a:blip r:embed="rId8"/>
          <a:srcRect/>
          <a:stretch>
            <a:fillRect/>
          </a:stretch>
        </p:blipFill>
        <p:spPr bwMode="auto">
          <a:xfrm>
            <a:off x="5429255" y="4143380"/>
            <a:ext cx="3714745" cy="2714620"/>
          </a:xfrm>
          <a:prstGeom prst="rect">
            <a:avLst/>
          </a:prstGeom>
          <a:noFill/>
        </p:spPr>
      </p:pic>
      <p:sp>
        <p:nvSpPr>
          <p:cNvPr id="17" name="16 - TextBox"/>
          <p:cNvSpPr txBox="1"/>
          <p:nvPr/>
        </p:nvSpPr>
        <p:spPr>
          <a:xfrm>
            <a:off x="3929058" y="4429132"/>
            <a:ext cx="2071702" cy="1077218"/>
          </a:xfrm>
          <a:prstGeom prst="rect">
            <a:avLst/>
          </a:prstGeom>
          <a:noFill/>
        </p:spPr>
        <p:txBody>
          <a:bodyPr wrap="square" rtlCol="0">
            <a:spAutoFit/>
          </a:bodyPr>
          <a:lstStyle/>
          <a:p>
            <a:r>
              <a:rPr lang="el-GR" sz="1600" b="1" dirty="0" smtClean="0">
                <a:solidFill>
                  <a:schemeClr val="accent1">
                    <a:lumMod val="20000"/>
                    <a:lumOff val="80000"/>
                  </a:schemeClr>
                </a:solidFill>
              </a:rPr>
              <a:t>Αθανάσιος </a:t>
            </a:r>
            <a:r>
              <a:rPr lang="el-GR" sz="1600" b="1" dirty="0" err="1" smtClean="0">
                <a:solidFill>
                  <a:schemeClr val="accent1">
                    <a:lumMod val="20000"/>
                    <a:lumOff val="80000"/>
                  </a:schemeClr>
                </a:solidFill>
              </a:rPr>
              <a:t>Φυλακτός</a:t>
            </a:r>
            <a:r>
              <a:rPr lang="el-GR" sz="1600" b="1" dirty="0" smtClean="0">
                <a:solidFill>
                  <a:schemeClr val="accent1">
                    <a:lumMod val="20000"/>
                    <a:lumOff val="80000"/>
                  </a:schemeClr>
                </a:solidFill>
              </a:rPr>
              <a:t> καθηγητής Σέρρες</a:t>
            </a:r>
            <a:endParaRPr lang="el-GR" sz="1600" b="1" dirty="0">
              <a:solidFill>
                <a:schemeClr val="accent1">
                  <a:lumMod val="20000"/>
                  <a:lumOff val="80000"/>
                </a:schemeClr>
              </a:solidFill>
            </a:endParaRPr>
          </a:p>
        </p:txBody>
      </p:sp>
      <p:sp>
        <p:nvSpPr>
          <p:cNvPr id="16" name="15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25</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fade">
                                      <p:cBhvr>
                                        <p:cTn id="7" dur="500"/>
                                        <p:tgtEl>
                                          <p:spTgt spid="2560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603"/>
                                        </p:tgtEl>
                                        <p:attrNameLst>
                                          <p:attrName>style.visibility</p:attrName>
                                        </p:attrNameLst>
                                      </p:cBhvr>
                                      <p:to>
                                        <p:strVal val="visible"/>
                                      </p:to>
                                    </p:set>
                                    <p:animEffect transition="in" filter="fade">
                                      <p:cBhvr>
                                        <p:cTn id="10" dur="500"/>
                                        <p:tgtEl>
                                          <p:spTgt spid="2560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5604"/>
                                        </p:tgtEl>
                                        <p:attrNameLst>
                                          <p:attrName>style.visibility</p:attrName>
                                        </p:attrNameLst>
                                      </p:cBhvr>
                                      <p:to>
                                        <p:strVal val="visible"/>
                                      </p:to>
                                    </p:set>
                                    <p:animEffect transition="in" filter="fade">
                                      <p:cBhvr>
                                        <p:cTn id="15" dur="500"/>
                                        <p:tgtEl>
                                          <p:spTgt spid="2560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602"/>
                                        </p:tgtEl>
                                        <p:attrNameLst>
                                          <p:attrName>style.visibility</p:attrName>
                                        </p:attrNameLst>
                                      </p:cBhvr>
                                      <p:to>
                                        <p:strVal val="visible"/>
                                      </p:to>
                                    </p:set>
                                    <p:animEffect transition="in" filter="fade">
                                      <p:cBhvr>
                                        <p:cTn id="18" dur="500"/>
                                        <p:tgtEl>
                                          <p:spTgt spid="2560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338"/>
                                        </p:tgtEl>
                                        <p:attrNameLst>
                                          <p:attrName>style.visibility</p:attrName>
                                        </p:attrNameLst>
                                      </p:cBhvr>
                                      <p:to>
                                        <p:strVal val="visible"/>
                                      </p:to>
                                    </p:set>
                                    <p:animEffect transition="in" filter="fade">
                                      <p:cBhvr>
                                        <p:cTn id="31" dur="500"/>
                                        <p:tgtEl>
                                          <p:spTgt spid="1433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028"/>
                                        </p:tgtEl>
                                        <p:attrNameLst>
                                          <p:attrName>style.visibility</p:attrName>
                                        </p:attrNameLst>
                                      </p:cBhvr>
                                      <p:to>
                                        <p:strVal val="visible"/>
                                      </p:to>
                                    </p:set>
                                    <p:animEffect transition="in" filter="fade">
                                      <p:cBhvr>
                                        <p:cTn id="39" dur="500"/>
                                        <p:tgtEl>
                                          <p:spTgt spid="10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29"/>
                                        </p:tgtEl>
                                        <p:attrNameLst>
                                          <p:attrName>style.visibility</p:attrName>
                                        </p:attrNameLst>
                                      </p:cBhvr>
                                      <p:to>
                                        <p:strVal val="visible"/>
                                      </p:to>
                                    </p:set>
                                    <p:animEffect transition="in" filter="fade">
                                      <p:cBhvr>
                                        <p:cTn id="47" dur="500"/>
                                        <p:tgtEl>
                                          <p:spTgt spid="10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p:bldP spid="8" grpId="0"/>
      <p:bldP spid="10" grpId="0"/>
      <p:bldP spid="15"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10" descr="Πηνελόπη Δέλτα"/>
          <p:cNvPicPr>
            <a:picLocks noChangeAspect="1" noChangeArrowheads="1"/>
          </p:cNvPicPr>
          <p:nvPr/>
        </p:nvPicPr>
        <p:blipFill>
          <a:blip r:embed="rId2">
            <a:lum bright="-48000"/>
          </a:blip>
          <a:srcRect/>
          <a:stretch>
            <a:fillRect/>
          </a:stretch>
        </p:blipFill>
        <p:spPr bwMode="auto">
          <a:xfrm>
            <a:off x="0" y="0"/>
            <a:ext cx="9144000" cy="7100888"/>
          </a:xfrm>
          <a:prstGeom prst="rect">
            <a:avLst/>
          </a:prstGeom>
          <a:solidFill>
            <a:schemeClr val="accent1"/>
          </a:solidFill>
          <a:ln w="9525">
            <a:noFill/>
            <a:miter lim="800000"/>
            <a:headEnd/>
            <a:tailEnd/>
          </a:ln>
        </p:spPr>
      </p:pic>
      <p:pic>
        <p:nvPicPr>
          <p:cNvPr id="9218" name="Picture 3" descr="Αθανασιάδης Αστέριος, διδάσκαλος Κεντρικής Αστικής Σχολής Θεσσαλονίκης"/>
          <p:cNvPicPr>
            <a:picLocks noChangeAspect="1" noChangeArrowheads="1"/>
          </p:cNvPicPr>
          <p:nvPr/>
        </p:nvPicPr>
        <p:blipFill>
          <a:blip r:embed="rId3"/>
          <a:srcRect/>
          <a:stretch>
            <a:fillRect/>
          </a:stretch>
        </p:blipFill>
        <p:spPr bwMode="auto">
          <a:xfrm>
            <a:off x="2285984" y="357167"/>
            <a:ext cx="2071702" cy="2714644"/>
          </a:xfrm>
          <a:prstGeom prst="rect">
            <a:avLst/>
          </a:prstGeom>
          <a:noFill/>
          <a:ln w="9525">
            <a:noFill/>
            <a:miter lim="800000"/>
            <a:headEnd/>
            <a:tailEnd/>
          </a:ln>
        </p:spPr>
      </p:pic>
      <p:sp>
        <p:nvSpPr>
          <p:cNvPr id="9219" name="3 - TextBox"/>
          <p:cNvSpPr txBox="1">
            <a:spLocks noChangeArrowheads="1"/>
          </p:cNvSpPr>
          <p:nvPr/>
        </p:nvSpPr>
        <p:spPr bwMode="auto">
          <a:xfrm>
            <a:off x="2285984" y="3000372"/>
            <a:ext cx="2143140" cy="1077218"/>
          </a:xfrm>
          <a:prstGeom prst="rect">
            <a:avLst/>
          </a:prstGeom>
          <a:noFill/>
          <a:ln w="9525">
            <a:noFill/>
            <a:miter lim="800000"/>
            <a:headEnd/>
            <a:tailEnd/>
          </a:ln>
        </p:spPr>
        <p:txBody>
          <a:bodyPr wrap="square">
            <a:spAutoFit/>
          </a:bodyPr>
          <a:lstStyle/>
          <a:p>
            <a:r>
              <a:rPr lang="el-GR" sz="1600" b="1" dirty="0">
                <a:solidFill>
                  <a:schemeClr val="tx1">
                    <a:lumMod val="50000"/>
                    <a:lumOff val="50000"/>
                  </a:schemeClr>
                </a:solidFill>
              </a:rPr>
              <a:t>Αστέριος Αθανασιάδης</a:t>
            </a:r>
          </a:p>
          <a:p>
            <a:r>
              <a:rPr lang="el-GR" sz="1600" b="1" dirty="0">
                <a:solidFill>
                  <a:schemeClr val="tx1">
                    <a:lumMod val="50000"/>
                    <a:lumOff val="50000"/>
                  </a:schemeClr>
                </a:solidFill>
              </a:rPr>
              <a:t>Κεντρική Αστική Σχολή</a:t>
            </a:r>
          </a:p>
        </p:txBody>
      </p:sp>
      <p:pic>
        <p:nvPicPr>
          <p:cNvPr id="9220" name="Picture 4" descr="Αγοραστοπούλου Ελπίς νηπιαγωγός στο Κεντρικό Παρθεναγωγείο Θεσσαλονίκης"/>
          <p:cNvPicPr>
            <a:picLocks noChangeAspect="1" noChangeArrowheads="1"/>
          </p:cNvPicPr>
          <p:nvPr/>
        </p:nvPicPr>
        <p:blipFill>
          <a:blip r:embed="rId4"/>
          <a:srcRect/>
          <a:stretch>
            <a:fillRect/>
          </a:stretch>
        </p:blipFill>
        <p:spPr bwMode="auto">
          <a:xfrm>
            <a:off x="0" y="357166"/>
            <a:ext cx="2222714" cy="2714644"/>
          </a:xfrm>
          <a:prstGeom prst="rect">
            <a:avLst/>
          </a:prstGeom>
          <a:noFill/>
          <a:ln w="9525">
            <a:noFill/>
            <a:miter lim="800000"/>
            <a:headEnd/>
            <a:tailEnd/>
          </a:ln>
        </p:spPr>
      </p:pic>
      <p:sp>
        <p:nvSpPr>
          <p:cNvPr id="9221" name="5 - TextBox"/>
          <p:cNvSpPr txBox="1">
            <a:spLocks noChangeArrowheads="1"/>
          </p:cNvSpPr>
          <p:nvPr/>
        </p:nvSpPr>
        <p:spPr bwMode="auto">
          <a:xfrm>
            <a:off x="0" y="2714620"/>
            <a:ext cx="2214546" cy="1323439"/>
          </a:xfrm>
          <a:prstGeom prst="rect">
            <a:avLst/>
          </a:prstGeom>
          <a:noFill/>
          <a:ln w="9525">
            <a:noFill/>
            <a:miter lim="800000"/>
            <a:headEnd/>
            <a:tailEnd/>
          </a:ln>
        </p:spPr>
        <p:txBody>
          <a:bodyPr wrap="square">
            <a:spAutoFit/>
          </a:bodyPr>
          <a:lstStyle/>
          <a:p>
            <a:pPr algn="ctr"/>
            <a:r>
              <a:rPr lang="el-GR" sz="1600" b="1" dirty="0">
                <a:solidFill>
                  <a:schemeClr val="tx1">
                    <a:lumMod val="50000"/>
                    <a:lumOff val="50000"/>
                  </a:schemeClr>
                </a:solidFill>
              </a:rPr>
              <a:t>Ελπίδα </a:t>
            </a:r>
            <a:r>
              <a:rPr lang="el-GR" sz="1600" b="1" dirty="0" err="1">
                <a:solidFill>
                  <a:schemeClr val="tx1">
                    <a:lumMod val="50000"/>
                    <a:lumOff val="50000"/>
                  </a:schemeClr>
                </a:solidFill>
              </a:rPr>
              <a:t>Αγοραστοπούλου</a:t>
            </a:r>
            <a:endParaRPr lang="el-GR" sz="1600" b="1" dirty="0">
              <a:solidFill>
                <a:schemeClr val="tx1">
                  <a:lumMod val="50000"/>
                  <a:lumOff val="50000"/>
                </a:schemeClr>
              </a:solidFill>
            </a:endParaRPr>
          </a:p>
          <a:p>
            <a:pPr algn="ctr"/>
            <a:r>
              <a:rPr lang="el-GR" sz="1600" b="1" dirty="0">
                <a:solidFill>
                  <a:schemeClr val="tx1">
                    <a:lumMod val="50000"/>
                    <a:lumOff val="50000"/>
                  </a:schemeClr>
                </a:solidFill>
              </a:rPr>
              <a:t>Νηπιαγωγείο Ανώτερου Παρθεναγωγείου</a:t>
            </a:r>
          </a:p>
        </p:txBody>
      </p:sp>
      <p:sp>
        <p:nvSpPr>
          <p:cNvPr id="6" name="5 - TextBox"/>
          <p:cNvSpPr txBox="1"/>
          <p:nvPr/>
        </p:nvSpPr>
        <p:spPr>
          <a:xfrm>
            <a:off x="0" y="0"/>
            <a:ext cx="5929354" cy="369332"/>
          </a:xfrm>
          <a:prstGeom prst="rect">
            <a:avLst/>
          </a:prstGeom>
          <a:noFill/>
        </p:spPr>
        <p:txBody>
          <a:bodyPr wrap="square" rtlCol="0">
            <a:spAutoFit/>
          </a:bodyPr>
          <a:lstStyle/>
          <a:p>
            <a:r>
              <a:rPr lang="el-GR" b="1" dirty="0" smtClean="0">
                <a:solidFill>
                  <a:schemeClr val="tx1">
                    <a:lumMod val="50000"/>
                    <a:lumOff val="50000"/>
                  </a:schemeClr>
                </a:solidFill>
              </a:rPr>
              <a:t>Εκπαιδευτικοί Θεσσαλονίκης</a:t>
            </a:r>
            <a:endParaRPr lang="el-GR" b="1" dirty="0">
              <a:solidFill>
                <a:schemeClr val="tx1">
                  <a:lumMod val="50000"/>
                  <a:lumOff val="50000"/>
                </a:schemeClr>
              </a:solidFill>
            </a:endParaRPr>
          </a:p>
        </p:txBody>
      </p:sp>
      <p:pic>
        <p:nvPicPr>
          <p:cNvPr id="8" name="Picture 8" descr="Γραμματικός Δημήτριος, διδάσκαλος, δημοτικό σχολείο Ασβεστοχωρίου"/>
          <p:cNvPicPr>
            <a:picLocks noChangeAspect="1" noChangeArrowheads="1"/>
          </p:cNvPicPr>
          <p:nvPr/>
        </p:nvPicPr>
        <p:blipFill>
          <a:blip r:embed="rId5"/>
          <a:srcRect/>
          <a:stretch>
            <a:fillRect/>
          </a:stretch>
        </p:blipFill>
        <p:spPr bwMode="auto">
          <a:xfrm>
            <a:off x="4429125" y="285728"/>
            <a:ext cx="1803744" cy="2643206"/>
          </a:xfrm>
          <a:prstGeom prst="rect">
            <a:avLst/>
          </a:prstGeom>
          <a:noFill/>
          <a:ln w="9525">
            <a:noFill/>
            <a:miter lim="800000"/>
            <a:headEnd/>
            <a:tailEnd/>
          </a:ln>
        </p:spPr>
      </p:pic>
      <p:sp>
        <p:nvSpPr>
          <p:cNvPr id="9" name="8 - TextBox"/>
          <p:cNvSpPr txBox="1">
            <a:spLocks noChangeArrowheads="1"/>
          </p:cNvSpPr>
          <p:nvPr/>
        </p:nvSpPr>
        <p:spPr bwMode="auto">
          <a:xfrm>
            <a:off x="4357686" y="2928934"/>
            <a:ext cx="1928826" cy="1077218"/>
          </a:xfrm>
          <a:prstGeom prst="rect">
            <a:avLst/>
          </a:prstGeom>
          <a:noFill/>
          <a:ln w="9525">
            <a:noFill/>
            <a:miter lim="800000"/>
            <a:headEnd/>
            <a:tailEnd/>
          </a:ln>
        </p:spPr>
        <p:txBody>
          <a:bodyPr wrap="square">
            <a:spAutoFit/>
          </a:bodyPr>
          <a:lstStyle/>
          <a:p>
            <a:r>
              <a:rPr lang="el-GR" sz="1600" b="1" dirty="0">
                <a:solidFill>
                  <a:schemeClr val="tx1">
                    <a:lumMod val="50000"/>
                    <a:lumOff val="50000"/>
                  </a:schemeClr>
                </a:solidFill>
              </a:rPr>
              <a:t>Δημήτριος Γραμματικός</a:t>
            </a:r>
          </a:p>
          <a:p>
            <a:r>
              <a:rPr lang="el-GR" sz="1600" b="1" dirty="0">
                <a:solidFill>
                  <a:schemeClr val="tx1">
                    <a:lumMod val="50000"/>
                    <a:lumOff val="50000"/>
                  </a:schemeClr>
                </a:solidFill>
              </a:rPr>
              <a:t>Κεντρική Αστική Σχολή</a:t>
            </a:r>
          </a:p>
        </p:txBody>
      </p:sp>
      <p:pic>
        <p:nvPicPr>
          <p:cNvPr id="10" name="Picture 7" descr="Άββοτ Λήδα, διδασκάλισσα Ανώτερο Παρθεναγωγείο Θεσσαλονίκης"/>
          <p:cNvPicPr>
            <a:picLocks noChangeAspect="1" noChangeArrowheads="1"/>
          </p:cNvPicPr>
          <p:nvPr/>
        </p:nvPicPr>
        <p:blipFill>
          <a:blip r:embed="rId6"/>
          <a:srcRect/>
          <a:stretch>
            <a:fillRect/>
          </a:stretch>
        </p:blipFill>
        <p:spPr bwMode="auto">
          <a:xfrm>
            <a:off x="6500826" y="0"/>
            <a:ext cx="2643174" cy="3000372"/>
          </a:xfrm>
          <a:prstGeom prst="rect">
            <a:avLst/>
          </a:prstGeom>
          <a:noFill/>
          <a:ln w="9525">
            <a:noFill/>
            <a:miter lim="800000"/>
            <a:headEnd/>
            <a:tailEnd/>
          </a:ln>
        </p:spPr>
      </p:pic>
      <p:sp>
        <p:nvSpPr>
          <p:cNvPr id="11" name="9 - TextBox"/>
          <p:cNvSpPr txBox="1">
            <a:spLocks noChangeArrowheads="1"/>
          </p:cNvSpPr>
          <p:nvPr/>
        </p:nvSpPr>
        <p:spPr bwMode="auto">
          <a:xfrm>
            <a:off x="6357950" y="3000372"/>
            <a:ext cx="2786050" cy="830997"/>
          </a:xfrm>
          <a:prstGeom prst="rect">
            <a:avLst/>
          </a:prstGeom>
          <a:noFill/>
          <a:ln w="9525">
            <a:noFill/>
            <a:miter lim="800000"/>
            <a:headEnd/>
            <a:tailEnd/>
          </a:ln>
        </p:spPr>
        <p:txBody>
          <a:bodyPr wrap="square">
            <a:spAutoFit/>
          </a:bodyPr>
          <a:lstStyle/>
          <a:p>
            <a:pPr algn="ctr"/>
            <a:r>
              <a:rPr lang="el-GR" sz="1600" b="1" dirty="0">
                <a:solidFill>
                  <a:schemeClr val="tx1">
                    <a:lumMod val="50000"/>
                    <a:lumOff val="50000"/>
                  </a:schemeClr>
                </a:solidFill>
              </a:rPr>
              <a:t>Λήδα </a:t>
            </a:r>
            <a:r>
              <a:rPr lang="el-GR" sz="1600" b="1" dirty="0" err="1">
                <a:solidFill>
                  <a:schemeClr val="tx1">
                    <a:lumMod val="50000"/>
                    <a:lumOff val="50000"/>
                  </a:schemeClr>
                </a:solidFill>
              </a:rPr>
              <a:t>Άμποτ</a:t>
            </a:r>
            <a:endParaRPr lang="el-GR" sz="1600" b="1" dirty="0">
              <a:solidFill>
                <a:schemeClr val="tx1">
                  <a:lumMod val="50000"/>
                  <a:lumOff val="50000"/>
                </a:schemeClr>
              </a:solidFill>
            </a:endParaRPr>
          </a:p>
          <a:p>
            <a:pPr algn="ctr"/>
            <a:r>
              <a:rPr lang="el-GR" sz="1600" b="1" dirty="0">
                <a:solidFill>
                  <a:schemeClr val="tx1">
                    <a:lumMod val="50000"/>
                    <a:lumOff val="50000"/>
                  </a:schemeClr>
                </a:solidFill>
              </a:rPr>
              <a:t>Ανώτερο Παρθεναγωγείο </a:t>
            </a:r>
          </a:p>
        </p:txBody>
      </p:sp>
      <p:pic>
        <p:nvPicPr>
          <p:cNvPr id="12" name="Picture 6" descr="Αστεριάδου, Μαριάνθη διδασκάλισσα στο Κεντρικό Παρθεναγωγείο Θεσσαλονίκης"/>
          <p:cNvPicPr>
            <a:picLocks noChangeAspect="1" noChangeArrowheads="1"/>
          </p:cNvPicPr>
          <p:nvPr/>
        </p:nvPicPr>
        <p:blipFill>
          <a:blip r:embed="rId7"/>
          <a:srcRect/>
          <a:stretch>
            <a:fillRect/>
          </a:stretch>
        </p:blipFill>
        <p:spPr bwMode="auto">
          <a:xfrm>
            <a:off x="-17039" y="3748332"/>
            <a:ext cx="3286116" cy="3148017"/>
          </a:xfrm>
          <a:prstGeom prst="rect">
            <a:avLst/>
          </a:prstGeom>
          <a:noFill/>
          <a:ln w="9525">
            <a:noFill/>
            <a:miter lim="800000"/>
            <a:headEnd/>
            <a:tailEnd/>
          </a:ln>
        </p:spPr>
      </p:pic>
      <p:pic>
        <p:nvPicPr>
          <p:cNvPr id="13" name="Picture 7" descr="Μάνος Βασ"/>
          <p:cNvPicPr>
            <a:picLocks noChangeAspect="1" noChangeArrowheads="1"/>
          </p:cNvPicPr>
          <p:nvPr/>
        </p:nvPicPr>
        <p:blipFill>
          <a:blip r:embed="rId8"/>
          <a:srcRect/>
          <a:stretch>
            <a:fillRect/>
          </a:stretch>
        </p:blipFill>
        <p:spPr bwMode="auto">
          <a:xfrm>
            <a:off x="6072198" y="3857628"/>
            <a:ext cx="3071802" cy="3206755"/>
          </a:xfrm>
          <a:prstGeom prst="rect">
            <a:avLst/>
          </a:prstGeom>
          <a:noFill/>
          <a:ln w="9525">
            <a:noFill/>
            <a:miter lim="800000"/>
            <a:headEnd/>
            <a:tailEnd/>
          </a:ln>
        </p:spPr>
      </p:pic>
      <p:sp>
        <p:nvSpPr>
          <p:cNvPr id="14" name="9 - TextBox"/>
          <p:cNvSpPr txBox="1">
            <a:spLocks noChangeArrowheads="1"/>
          </p:cNvSpPr>
          <p:nvPr/>
        </p:nvSpPr>
        <p:spPr bwMode="auto">
          <a:xfrm>
            <a:off x="2857488" y="6027003"/>
            <a:ext cx="3571900" cy="830997"/>
          </a:xfrm>
          <a:prstGeom prst="rect">
            <a:avLst/>
          </a:prstGeom>
          <a:noFill/>
          <a:ln w="9525">
            <a:noFill/>
            <a:miter lim="800000"/>
            <a:headEnd/>
            <a:tailEnd/>
          </a:ln>
        </p:spPr>
        <p:txBody>
          <a:bodyPr wrap="square">
            <a:spAutoFit/>
          </a:bodyPr>
          <a:lstStyle/>
          <a:p>
            <a:pPr algn="ctr"/>
            <a:r>
              <a:rPr lang="el-GR" sz="1600" b="1" dirty="0">
                <a:solidFill>
                  <a:schemeClr val="tx1">
                    <a:lumMod val="50000"/>
                    <a:lumOff val="50000"/>
                  </a:schemeClr>
                </a:solidFill>
              </a:rPr>
              <a:t>Μαριάνθη </a:t>
            </a:r>
            <a:r>
              <a:rPr lang="el-GR" sz="1600" b="1" dirty="0" err="1">
                <a:solidFill>
                  <a:schemeClr val="tx1">
                    <a:lumMod val="50000"/>
                    <a:lumOff val="50000"/>
                  </a:schemeClr>
                </a:solidFill>
              </a:rPr>
              <a:t>Αστεριάδου</a:t>
            </a:r>
            <a:endParaRPr lang="el-GR" sz="1600" b="1" dirty="0">
              <a:solidFill>
                <a:schemeClr val="tx1">
                  <a:lumMod val="50000"/>
                  <a:lumOff val="50000"/>
                </a:schemeClr>
              </a:solidFill>
            </a:endParaRPr>
          </a:p>
          <a:p>
            <a:pPr algn="ctr"/>
            <a:r>
              <a:rPr lang="el-GR" sz="1600" b="1" dirty="0">
                <a:solidFill>
                  <a:schemeClr val="tx1">
                    <a:lumMod val="50000"/>
                    <a:lumOff val="50000"/>
                  </a:schemeClr>
                </a:solidFill>
              </a:rPr>
              <a:t>Αστική Σχολή/Ανώτερο Παρθεναγωγείο</a:t>
            </a:r>
          </a:p>
        </p:txBody>
      </p:sp>
      <p:sp>
        <p:nvSpPr>
          <p:cNvPr id="15" name="8 - TextBox"/>
          <p:cNvSpPr txBox="1">
            <a:spLocks noChangeArrowheads="1"/>
          </p:cNvSpPr>
          <p:nvPr/>
        </p:nvSpPr>
        <p:spPr bwMode="auto">
          <a:xfrm>
            <a:off x="3571868" y="4286256"/>
            <a:ext cx="2714644" cy="1077218"/>
          </a:xfrm>
          <a:prstGeom prst="rect">
            <a:avLst/>
          </a:prstGeom>
          <a:noFill/>
          <a:ln w="9525">
            <a:noFill/>
            <a:miter lim="800000"/>
            <a:headEnd/>
            <a:tailEnd/>
          </a:ln>
        </p:spPr>
        <p:txBody>
          <a:bodyPr wrap="square">
            <a:spAutoFit/>
          </a:bodyPr>
          <a:lstStyle/>
          <a:p>
            <a:pPr algn="ctr"/>
            <a:r>
              <a:rPr lang="el-GR" sz="1600" b="1" dirty="0">
                <a:solidFill>
                  <a:schemeClr val="tx1">
                    <a:lumMod val="50000"/>
                    <a:lumOff val="50000"/>
                  </a:schemeClr>
                </a:solidFill>
              </a:rPr>
              <a:t>Βασίλειος Μάνος, διευθυντής</a:t>
            </a:r>
          </a:p>
          <a:p>
            <a:pPr algn="ctr"/>
            <a:r>
              <a:rPr lang="el-GR" sz="1600" b="1" dirty="0" err="1">
                <a:solidFill>
                  <a:schemeClr val="tx1">
                    <a:lumMod val="50000"/>
                    <a:lumOff val="50000"/>
                  </a:schemeClr>
                </a:solidFill>
              </a:rPr>
              <a:t>Ιωαννίδειος</a:t>
            </a:r>
            <a:r>
              <a:rPr lang="el-GR" sz="1600" b="1" dirty="0">
                <a:solidFill>
                  <a:schemeClr val="tx1">
                    <a:lumMod val="50000"/>
                    <a:lumOff val="50000"/>
                  </a:schemeClr>
                </a:solidFill>
              </a:rPr>
              <a:t> Αστική Σχολή</a:t>
            </a:r>
          </a:p>
        </p:txBody>
      </p:sp>
      <p:sp>
        <p:nvSpPr>
          <p:cNvPr id="16" name="15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26</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fade">
                                      <p:cBhvr>
                                        <p:cTn id="7" dur="500"/>
                                        <p:tgtEl>
                                          <p:spTgt spid="92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21"/>
                                        </p:tgtEl>
                                        <p:attrNameLst>
                                          <p:attrName>style.visibility</p:attrName>
                                        </p:attrNameLst>
                                      </p:cBhvr>
                                      <p:to>
                                        <p:strVal val="visible"/>
                                      </p:to>
                                    </p:set>
                                    <p:animEffect transition="in" filter="fade">
                                      <p:cBhvr>
                                        <p:cTn id="12" dur="500"/>
                                        <p:tgtEl>
                                          <p:spTgt spid="92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fade">
                                      <p:cBhvr>
                                        <p:cTn id="17" dur="500"/>
                                        <p:tgtEl>
                                          <p:spTgt spid="92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219"/>
                                        </p:tgtEl>
                                        <p:attrNameLst>
                                          <p:attrName>style.visibility</p:attrName>
                                        </p:attrNameLst>
                                      </p:cBhvr>
                                      <p:to>
                                        <p:strVal val="visible"/>
                                      </p:to>
                                    </p:set>
                                    <p:animEffect transition="in" filter="fade">
                                      <p:cBhvr>
                                        <p:cTn id="22" dur="500"/>
                                        <p:tgtEl>
                                          <p:spTgt spid="92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1" grpId="0"/>
      <p:bldP spid="9" grpId="0"/>
      <p:bldP spid="11"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6" descr="Πηνελόπη Δέλτα"/>
          <p:cNvPicPr>
            <a:picLocks noChangeAspect="1" noChangeArrowheads="1"/>
          </p:cNvPicPr>
          <p:nvPr/>
        </p:nvPicPr>
        <p:blipFill>
          <a:blip r:embed="rId2">
            <a:lum bright="-48000"/>
          </a:blip>
          <a:srcRect/>
          <a:stretch>
            <a:fillRect/>
          </a:stretch>
        </p:blipFill>
        <p:spPr bwMode="auto">
          <a:xfrm>
            <a:off x="0" y="0"/>
            <a:ext cx="9144000" cy="6858000"/>
          </a:xfrm>
          <a:prstGeom prst="rect">
            <a:avLst/>
          </a:prstGeom>
          <a:solidFill>
            <a:schemeClr val="accent1"/>
          </a:solidFill>
          <a:ln w="9525">
            <a:noFill/>
            <a:miter lim="800000"/>
            <a:headEnd/>
            <a:tailEnd/>
          </a:ln>
          <a:effectLst/>
        </p:spPr>
      </p:pic>
      <p:pic>
        <p:nvPicPr>
          <p:cNvPr id="12290" name="Picture 2" descr="G:\Αρχεία1-25-07-2019\ΦΩΤΟΓΡΑΦΙΕΣ ΕΚΠΑΙΔΕΥΤΙΚΩΝ ΜΑΚΕΔΟΝΙΑΣ\ΣΧΟΛΙΚΑ ΚΤΙΡΙΑ\Εποπτικά όργανα Χημείας και η βίτσα. Οι δύο όψεις της εκπαίδευσης.jpg"/>
          <p:cNvPicPr>
            <a:picLocks noChangeAspect="1" noChangeArrowheads="1"/>
          </p:cNvPicPr>
          <p:nvPr/>
        </p:nvPicPr>
        <p:blipFill>
          <a:blip r:embed="rId3"/>
          <a:srcRect/>
          <a:stretch>
            <a:fillRect/>
          </a:stretch>
        </p:blipFill>
        <p:spPr bwMode="auto">
          <a:xfrm>
            <a:off x="0" y="0"/>
            <a:ext cx="9144000" cy="5651500"/>
          </a:xfrm>
          <a:prstGeom prst="rect">
            <a:avLst/>
          </a:prstGeom>
          <a:noFill/>
        </p:spPr>
      </p:pic>
      <p:sp>
        <p:nvSpPr>
          <p:cNvPr id="6" name="5 - TextBox"/>
          <p:cNvSpPr txBox="1"/>
          <p:nvPr/>
        </p:nvSpPr>
        <p:spPr>
          <a:xfrm>
            <a:off x="428596" y="6000768"/>
            <a:ext cx="8215370" cy="369332"/>
          </a:xfrm>
          <a:prstGeom prst="rect">
            <a:avLst/>
          </a:prstGeom>
          <a:noFill/>
        </p:spPr>
        <p:txBody>
          <a:bodyPr wrap="square" rtlCol="0">
            <a:spAutoFit/>
          </a:bodyPr>
          <a:lstStyle/>
          <a:p>
            <a:r>
              <a:rPr lang="el-GR" b="1" dirty="0" smtClean="0">
                <a:solidFill>
                  <a:schemeClr val="accent1">
                    <a:lumMod val="20000"/>
                    <a:lumOff val="80000"/>
                  </a:schemeClr>
                </a:solidFill>
              </a:rPr>
              <a:t>Εποπτικά όργανα και </a:t>
            </a:r>
            <a:r>
              <a:rPr lang="el-GR" b="1" dirty="0" err="1" smtClean="0">
                <a:solidFill>
                  <a:schemeClr val="accent1">
                    <a:lumMod val="20000"/>
                    <a:lumOff val="80000"/>
                  </a:schemeClr>
                </a:solidFill>
              </a:rPr>
              <a:t>βίτσα…οι</a:t>
            </a:r>
            <a:r>
              <a:rPr lang="el-GR" b="1" dirty="0" smtClean="0">
                <a:solidFill>
                  <a:schemeClr val="accent1">
                    <a:lumMod val="20000"/>
                    <a:lumOff val="80000"/>
                  </a:schemeClr>
                </a:solidFill>
              </a:rPr>
              <a:t> δύο όψεις της εκπαίδευσης</a:t>
            </a:r>
            <a:endParaRPr lang="el-GR" b="1" dirty="0">
              <a:solidFill>
                <a:schemeClr val="accent1">
                  <a:lumMod val="20000"/>
                  <a:lumOff val="80000"/>
                </a:schemeClr>
              </a:solidFill>
            </a:endParaRPr>
          </a:p>
        </p:txBody>
      </p:sp>
      <p:sp>
        <p:nvSpPr>
          <p:cNvPr id="5" name="4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27</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defRPr/>
            </a:pPr>
            <a:endParaRPr lang="el-GR" smtClean="0"/>
          </a:p>
        </p:txBody>
      </p:sp>
      <p:sp>
        <p:nvSpPr>
          <p:cNvPr id="54275" name="Rectangle 3"/>
          <p:cNvSpPr>
            <a:spLocks noGrp="1" noChangeArrowheads="1"/>
          </p:cNvSpPr>
          <p:nvPr>
            <p:ph type="body" idx="1"/>
          </p:nvPr>
        </p:nvSpPr>
        <p:spPr/>
        <p:txBody>
          <a:bodyPr/>
          <a:lstStyle/>
          <a:p>
            <a:pPr eaLnBrk="1" hangingPunct="1">
              <a:defRPr/>
            </a:pPr>
            <a:endParaRPr lang="el-GR" smtClean="0"/>
          </a:p>
        </p:txBody>
      </p:sp>
      <p:pic>
        <p:nvPicPr>
          <p:cNvPr id="24580" name="Picture 4" descr="Πηνελόπη Δέλτα"/>
          <p:cNvPicPr>
            <a:picLocks noChangeAspect="1" noChangeArrowheads="1"/>
          </p:cNvPicPr>
          <p:nvPr/>
        </p:nvPicPr>
        <p:blipFill>
          <a:blip r:embed="rId2">
            <a:lum bright="-48000"/>
          </a:blip>
          <a:srcRect/>
          <a:stretch>
            <a:fillRect/>
          </a:stretch>
        </p:blipFill>
        <p:spPr bwMode="auto">
          <a:xfrm>
            <a:off x="0" y="0"/>
            <a:ext cx="9144000" cy="6858000"/>
          </a:xfrm>
          <a:prstGeom prst="rect">
            <a:avLst/>
          </a:prstGeom>
          <a:solidFill>
            <a:schemeClr val="accent1"/>
          </a:solidFill>
          <a:ln w="9525">
            <a:noFill/>
            <a:miter lim="800000"/>
            <a:headEnd/>
            <a:tailEnd/>
          </a:ln>
        </p:spPr>
      </p:pic>
      <p:sp>
        <p:nvSpPr>
          <p:cNvPr id="24581"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l-GR"/>
          </a:p>
        </p:txBody>
      </p:sp>
      <p:sp>
        <p:nvSpPr>
          <p:cNvPr id="24582"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l-GR"/>
          </a:p>
        </p:txBody>
      </p:sp>
      <p:sp>
        <p:nvSpPr>
          <p:cNvPr id="7" name="6 - TextBox"/>
          <p:cNvSpPr txBox="1"/>
          <p:nvPr/>
        </p:nvSpPr>
        <p:spPr>
          <a:xfrm>
            <a:off x="0" y="285728"/>
            <a:ext cx="9144000" cy="369332"/>
          </a:xfrm>
          <a:prstGeom prst="rect">
            <a:avLst/>
          </a:prstGeom>
          <a:noFill/>
        </p:spPr>
        <p:txBody>
          <a:bodyPr wrap="square" rtlCol="0">
            <a:spAutoFit/>
          </a:bodyPr>
          <a:lstStyle/>
          <a:p>
            <a:r>
              <a:rPr lang="el-GR" b="1" dirty="0" smtClean="0">
                <a:solidFill>
                  <a:schemeClr val="accent1">
                    <a:lumMod val="20000"/>
                    <a:lumOff val="80000"/>
                  </a:schemeClr>
                </a:solidFill>
              </a:rPr>
              <a:t>Πότε θα πάρουμε βαθμούς κύριε;</a:t>
            </a:r>
            <a:endParaRPr lang="el-GR" b="1" dirty="0">
              <a:solidFill>
                <a:schemeClr val="accent1">
                  <a:lumMod val="20000"/>
                  <a:lumOff val="80000"/>
                </a:schemeClr>
              </a:solidFill>
            </a:endParaRPr>
          </a:p>
        </p:txBody>
      </p:sp>
      <p:pic>
        <p:nvPicPr>
          <p:cNvPr id="13314" name="Picture 2" descr="G:\Αρχεία1-25-07-2019\ΦΩΤΟΓΡΑΦΙΕΣ ΕΚΠΑΙΔΕΥΤΙΚΩΝ ΜΑΚΕΔΟΝΙΑΣ\ΣΧΟΛΙΚΑ ΚΤΙΡΙΑ\Ενδεικτικό Αστικής Σχολής Κουλιακιάς.jpg"/>
          <p:cNvPicPr>
            <a:picLocks noChangeAspect="1" noChangeArrowheads="1"/>
          </p:cNvPicPr>
          <p:nvPr/>
        </p:nvPicPr>
        <p:blipFill>
          <a:blip r:embed="rId3" cstate="print"/>
          <a:srcRect/>
          <a:stretch>
            <a:fillRect/>
          </a:stretch>
        </p:blipFill>
        <p:spPr bwMode="auto">
          <a:xfrm>
            <a:off x="214283" y="785794"/>
            <a:ext cx="3643338" cy="5453066"/>
          </a:xfrm>
          <a:prstGeom prst="rect">
            <a:avLst/>
          </a:prstGeom>
          <a:noFill/>
        </p:spPr>
      </p:pic>
      <p:pic>
        <p:nvPicPr>
          <p:cNvPr id="13315" name="Picture 3" descr="G:\Αρχεία1-25-07-2019\ΦΩΤΟΓΡΑΦΙΕΣ ΕΚΠΑΙΔΕΥΤΙΚΩΝ ΜΑΚΕΔΟΝΙΑΣ\ΣΧΟΛΙΚΑ ΚΤΙΡΙΑ\Ενδεικτικό Γυμνασίου Θεσσαλονίκης 1909.jpg"/>
          <p:cNvPicPr>
            <a:picLocks noChangeAspect="1" noChangeArrowheads="1"/>
          </p:cNvPicPr>
          <p:nvPr/>
        </p:nvPicPr>
        <p:blipFill>
          <a:blip r:embed="rId4" cstate="print"/>
          <a:srcRect/>
          <a:stretch>
            <a:fillRect/>
          </a:stretch>
        </p:blipFill>
        <p:spPr bwMode="auto">
          <a:xfrm>
            <a:off x="4214810" y="785794"/>
            <a:ext cx="3857652" cy="5500726"/>
          </a:xfrm>
          <a:prstGeom prst="rect">
            <a:avLst/>
          </a:prstGeom>
          <a:noFill/>
        </p:spPr>
      </p:pic>
      <p:sp>
        <p:nvSpPr>
          <p:cNvPr id="10" name="9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28</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fade">
                                      <p:cBhvr>
                                        <p:cTn id="12" dur="500"/>
                                        <p:tgtEl>
                                          <p:spTgt spid="133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315"/>
                                        </p:tgtEl>
                                        <p:attrNameLst>
                                          <p:attrName>style.visibility</p:attrName>
                                        </p:attrNameLst>
                                      </p:cBhvr>
                                      <p:to>
                                        <p:strVal val="visible"/>
                                      </p:to>
                                    </p:set>
                                    <p:animEffect transition="in" filter="fade">
                                      <p:cBhvr>
                                        <p:cTn id="17"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4" name="Rectangle 8"/>
          <p:cNvSpPr>
            <a:spLocks noGrp="1" noChangeArrowheads="1"/>
          </p:cNvSpPr>
          <p:nvPr>
            <p:ph type="body" idx="1"/>
          </p:nvPr>
        </p:nvSpPr>
        <p:spPr>
          <a:xfrm>
            <a:off x="971550" y="1844675"/>
            <a:ext cx="3251200" cy="4530725"/>
          </a:xfrm>
        </p:spPr>
        <p:txBody>
          <a:bodyPr/>
          <a:lstStyle/>
          <a:p>
            <a:pPr eaLnBrk="1" hangingPunct="1">
              <a:lnSpc>
                <a:spcPct val="90000"/>
              </a:lnSpc>
              <a:defRPr/>
            </a:pPr>
            <a:r>
              <a:rPr lang="en-US" sz="2400" b="1" u="sng" smtClean="0">
                <a:solidFill>
                  <a:srgbClr val="FF9966"/>
                </a:solidFill>
              </a:rPr>
              <a:t>Virtues</a:t>
            </a:r>
          </a:p>
          <a:p>
            <a:pPr eaLnBrk="1" hangingPunct="1">
              <a:lnSpc>
                <a:spcPct val="90000"/>
              </a:lnSpc>
              <a:defRPr/>
            </a:pPr>
            <a:r>
              <a:rPr lang="en-US" sz="2000" smtClean="0">
                <a:solidFill>
                  <a:srgbClr val="FF9966"/>
                </a:solidFill>
              </a:rPr>
              <a:t>Pride</a:t>
            </a:r>
          </a:p>
          <a:p>
            <a:pPr eaLnBrk="1" hangingPunct="1">
              <a:lnSpc>
                <a:spcPct val="90000"/>
              </a:lnSpc>
              <a:defRPr/>
            </a:pPr>
            <a:r>
              <a:rPr lang="en-US" sz="2000" smtClean="0">
                <a:solidFill>
                  <a:srgbClr val="FF9966"/>
                </a:solidFill>
              </a:rPr>
              <a:t>Modesty</a:t>
            </a:r>
          </a:p>
          <a:p>
            <a:pPr eaLnBrk="1" hangingPunct="1">
              <a:lnSpc>
                <a:spcPct val="90000"/>
              </a:lnSpc>
              <a:defRPr/>
            </a:pPr>
            <a:r>
              <a:rPr lang="en-US" sz="2000" smtClean="0">
                <a:solidFill>
                  <a:srgbClr val="FF9966"/>
                </a:solidFill>
              </a:rPr>
              <a:t>Scorn of honors</a:t>
            </a:r>
          </a:p>
          <a:p>
            <a:pPr eaLnBrk="1" hangingPunct="1">
              <a:lnSpc>
                <a:spcPct val="90000"/>
              </a:lnSpc>
              <a:defRPr/>
            </a:pPr>
            <a:r>
              <a:rPr lang="en-US" sz="2000" smtClean="0">
                <a:solidFill>
                  <a:srgbClr val="FF9966"/>
                </a:solidFill>
              </a:rPr>
              <a:t>Love of learning </a:t>
            </a:r>
          </a:p>
          <a:p>
            <a:pPr eaLnBrk="1" hangingPunct="1">
              <a:lnSpc>
                <a:spcPct val="90000"/>
              </a:lnSpc>
              <a:defRPr/>
            </a:pPr>
            <a:r>
              <a:rPr lang="en-US" sz="2000" smtClean="0">
                <a:solidFill>
                  <a:srgbClr val="FF9966"/>
                </a:solidFill>
              </a:rPr>
              <a:t>Decency</a:t>
            </a:r>
          </a:p>
          <a:p>
            <a:pPr eaLnBrk="1" hangingPunct="1">
              <a:lnSpc>
                <a:spcPct val="90000"/>
              </a:lnSpc>
              <a:defRPr/>
            </a:pPr>
            <a:r>
              <a:rPr lang="en-US" sz="2000" smtClean="0">
                <a:solidFill>
                  <a:srgbClr val="FF9966"/>
                </a:solidFill>
              </a:rPr>
              <a:t>Hope</a:t>
            </a:r>
          </a:p>
          <a:p>
            <a:pPr eaLnBrk="1" hangingPunct="1">
              <a:lnSpc>
                <a:spcPct val="90000"/>
              </a:lnSpc>
              <a:defRPr/>
            </a:pPr>
            <a:r>
              <a:rPr lang="en-US" sz="2000" smtClean="0">
                <a:solidFill>
                  <a:srgbClr val="FF9966"/>
                </a:solidFill>
              </a:rPr>
              <a:t>Bravery</a:t>
            </a:r>
          </a:p>
          <a:p>
            <a:pPr eaLnBrk="1" hangingPunct="1">
              <a:lnSpc>
                <a:spcPct val="90000"/>
              </a:lnSpc>
              <a:defRPr/>
            </a:pPr>
            <a:r>
              <a:rPr lang="en-US" sz="2000" smtClean="0">
                <a:solidFill>
                  <a:srgbClr val="FF9966"/>
                </a:solidFill>
              </a:rPr>
              <a:t>Knowing ones</a:t>
            </a:r>
            <a:r>
              <a:rPr lang="el-GR" sz="2000" smtClean="0">
                <a:solidFill>
                  <a:srgbClr val="FF9966"/>
                </a:solidFill>
              </a:rPr>
              <a:t>’</a:t>
            </a:r>
            <a:r>
              <a:rPr lang="en-US" sz="2000" smtClean="0">
                <a:solidFill>
                  <a:srgbClr val="FF9966"/>
                </a:solidFill>
              </a:rPr>
              <a:t> self</a:t>
            </a:r>
          </a:p>
          <a:p>
            <a:pPr eaLnBrk="1" hangingPunct="1">
              <a:lnSpc>
                <a:spcPct val="90000"/>
              </a:lnSpc>
              <a:defRPr/>
            </a:pPr>
            <a:r>
              <a:rPr lang="en-US" sz="2000" smtClean="0">
                <a:solidFill>
                  <a:srgbClr val="FF9966"/>
                </a:solidFill>
              </a:rPr>
              <a:t>Cheerfulness</a:t>
            </a:r>
          </a:p>
          <a:p>
            <a:pPr eaLnBrk="1" hangingPunct="1">
              <a:lnSpc>
                <a:spcPct val="90000"/>
              </a:lnSpc>
              <a:defRPr/>
            </a:pPr>
            <a:r>
              <a:rPr lang="en-US" sz="2000" smtClean="0">
                <a:solidFill>
                  <a:srgbClr val="FF9966"/>
                </a:solidFill>
              </a:rPr>
              <a:t>Well being</a:t>
            </a:r>
            <a:endParaRPr lang="el-GR" sz="2000" smtClean="0">
              <a:solidFill>
                <a:srgbClr val="FF9966"/>
              </a:solidFill>
            </a:endParaRPr>
          </a:p>
        </p:txBody>
      </p:sp>
      <p:sp>
        <p:nvSpPr>
          <p:cNvPr id="26627" name="Rectangle 107"/>
          <p:cNvSpPr>
            <a:spLocks noChangeArrowheads="1"/>
          </p:cNvSpPr>
          <p:nvPr/>
        </p:nvSpPr>
        <p:spPr bwMode="auto">
          <a:xfrm>
            <a:off x="6659563" y="1773238"/>
            <a:ext cx="4572000" cy="2195512"/>
          </a:xfrm>
          <a:prstGeom prst="rect">
            <a:avLst/>
          </a:prstGeom>
          <a:noFill/>
          <a:ln w="9525">
            <a:noFill/>
            <a:miter lim="800000"/>
            <a:headEnd/>
            <a:tailEnd/>
          </a:ln>
        </p:spPr>
        <p:txBody>
          <a:bodyPr>
            <a:spAutoFit/>
          </a:bodyPr>
          <a:lstStyle/>
          <a:p>
            <a:endParaRPr lang="en-US">
              <a:solidFill>
                <a:srgbClr val="FF9966"/>
              </a:solidFill>
            </a:endParaRPr>
          </a:p>
          <a:p>
            <a:pPr>
              <a:buFontTx/>
              <a:buChar char="•"/>
            </a:pPr>
            <a:r>
              <a:rPr lang="en-US" sz="2000">
                <a:solidFill>
                  <a:srgbClr val="FF9966"/>
                </a:solidFill>
              </a:rPr>
              <a:t>Hatred</a:t>
            </a:r>
          </a:p>
          <a:p>
            <a:pPr>
              <a:buFontTx/>
              <a:buChar char="•"/>
            </a:pPr>
            <a:r>
              <a:rPr lang="en-US" sz="2000">
                <a:solidFill>
                  <a:srgbClr val="FF9966"/>
                </a:solidFill>
              </a:rPr>
              <a:t>Antipathy</a:t>
            </a:r>
          </a:p>
          <a:p>
            <a:pPr>
              <a:buFontTx/>
              <a:buChar char="•"/>
            </a:pPr>
            <a:r>
              <a:rPr lang="en-US" sz="2000">
                <a:solidFill>
                  <a:srgbClr val="FF9966"/>
                </a:solidFill>
              </a:rPr>
              <a:t>Indignation</a:t>
            </a:r>
          </a:p>
          <a:p>
            <a:pPr>
              <a:buFontTx/>
              <a:buChar char="•"/>
            </a:pPr>
            <a:r>
              <a:rPr lang="en-US" sz="2000">
                <a:solidFill>
                  <a:srgbClr val="FF9966"/>
                </a:solidFill>
              </a:rPr>
              <a:t>Jealousy</a:t>
            </a:r>
          </a:p>
          <a:p>
            <a:pPr>
              <a:buFontTx/>
              <a:buChar char="•"/>
            </a:pPr>
            <a:r>
              <a:rPr lang="en-US" sz="2000">
                <a:solidFill>
                  <a:srgbClr val="FF9966"/>
                </a:solidFill>
              </a:rPr>
              <a:t>Zeal</a:t>
            </a:r>
          </a:p>
          <a:p>
            <a:pPr>
              <a:buFontTx/>
              <a:buChar char="•"/>
            </a:pPr>
            <a:r>
              <a:rPr lang="en-US" sz="2000">
                <a:solidFill>
                  <a:srgbClr val="FF9966"/>
                </a:solidFill>
              </a:rPr>
              <a:t>Melancholy</a:t>
            </a:r>
            <a:endParaRPr lang="el-GR" sz="2000">
              <a:solidFill>
                <a:srgbClr val="FF9966"/>
              </a:solidFill>
            </a:endParaRPr>
          </a:p>
        </p:txBody>
      </p:sp>
      <p:pic>
        <p:nvPicPr>
          <p:cNvPr id="26628" name="Picture 108" descr="Πηνελόπη Δέλτα"/>
          <p:cNvPicPr>
            <a:picLocks noChangeAspect="1" noChangeArrowheads="1"/>
          </p:cNvPicPr>
          <p:nvPr/>
        </p:nvPicPr>
        <p:blipFill>
          <a:blip r:embed="rId2">
            <a:lum bright="-48000"/>
          </a:blip>
          <a:srcRect/>
          <a:stretch>
            <a:fillRect/>
          </a:stretch>
        </p:blipFill>
        <p:spPr bwMode="auto">
          <a:xfrm>
            <a:off x="0" y="0"/>
            <a:ext cx="9324975" cy="7100888"/>
          </a:xfrm>
          <a:prstGeom prst="rect">
            <a:avLst/>
          </a:prstGeom>
          <a:solidFill>
            <a:schemeClr val="accent1"/>
          </a:solidFill>
          <a:ln w="9525">
            <a:noFill/>
            <a:miter lim="800000"/>
            <a:headEnd/>
            <a:tailEnd/>
          </a:ln>
        </p:spPr>
      </p:pic>
      <p:pic>
        <p:nvPicPr>
          <p:cNvPr id="10242" name="Picture 2" descr="G:\Αρχεία1-25-07-2019\ΦΩΤΟΓΡΑΦΙΕΣ ΕΚΠΑΙΔΕΥΤΙΚΩΝ ΜΑΚΕΔΟΝΙΑΣ\ΣΧΟΛΙΚΑ ΚΤΙΡΙΑ\Το ελληνικό ημιγυμνάσιο Στρώμνιτσας.jpg"/>
          <p:cNvPicPr>
            <a:picLocks noChangeAspect="1" noChangeArrowheads="1"/>
          </p:cNvPicPr>
          <p:nvPr/>
        </p:nvPicPr>
        <p:blipFill>
          <a:blip r:embed="rId3"/>
          <a:srcRect/>
          <a:stretch>
            <a:fillRect/>
          </a:stretch>
        </p:blipFill>
        <p:spPr bwMode="auto">
          <a:xfrm>
            <a:off x="0" y="857232"/>
            <a:ext cx="4500562" cy="5172093"/>
          </a:xfrm>
          <a:prstGeom prst="rect">
            <a:avLst/>
          </a:prstGeom>
          <a:noFill/>
        </p:spPr>
      </p:pic>
      <p:sp>
        <p:nvSpPr>
          <p:cNvPr id="10" name="9 - TextBox"/>
          <p:cNvSpPr txBox="1"/>
          <p:nvPr/>
        </p:nvSpPr>
        <p:spPr>
          <a:xfrm>
            <a:off x="0" y="6215082"/>
            <a:ext cx="4357686" cy="369332"/>
          </a:xfrm>
          <a:prstGeom prst="rect">
            <a:avLst/>
          </a:prstGeom>
          <a:noFill/>
        </p:spPr>
        <p:txBody>
          <a:bodyPr wrap="square" rtlCol="0">
            <a:spAutoFit/>
          </a:bodyPr>
          <a:lstStyle/>
          <a:p>
            <a:r>
              <a:rPr lang="el-GR" b="1" dirty="0" smtClean="0">
                <a:solidFill>
                  <a:schemeClr val="accent1">
                    <a:lumMod val="20000"/>
                    <a:lumOff val="80000"/>
                  </a:schemeClr>
                </a:solidFill>
              </a:rPr>
              <a:t>Το </a:t>
            </a:r>
            <a:r>
              <a:rPr lang="el-GR" b="1" dirty="0" err="1" smtClean="0">
                <a:solidFill>
                  <a:schemeClr val="accent1">
                    <a:lumMod val="20000"/>
                    <a:lumOff val="80000"/>
                  </a:schemeClr>
                </a:solidFill>
              </a:rPr>
              <a:t>ημιγυμνάσιο</a:t>
            </a:r>
            <a:r>
              <a:rPr lang="el-GR" b="1" dirty="0" smtClean="0">
                <a:solidFill>
                  <a:schemeClr val="accent1">
                    <a:lumMod val="20000"/>
                    <a:lumOff val="80000"/>
                  </a:schemeClr>
                </a:solidFill>
              </a:rPr>
              <a:t> </a:t>
            </a:r>
            <a:r>
              <a:rPr lang="el-GR" b="1" dirty="0" err="1" smtClean="0">
                <a:solidFill>
                  <a:schemeClr val="accent1">
                    <a:lumMod val="20000"/>
                    <a:lumOff val="80000"/>
                  </a:schemeClr>
                </a:solidFill>
              </a:rPr>
              <a:t>Στρώμνιτσας</a:t>
            </a:r>
            <a:endParaRPr lang="el-GR" b="1" dirty="0">
              <a:solidFill>
                <a:schemeClr val="accent1">
                  <a:lumMod val="20000"/>
                  <a:lumOff val="80000"/>
                </a:schemeClr>
              </a:solidFill>
            </a:endParaRPr>
          </a:p>
        </p:txBody>
      </p:sp>
      <p:pic>
        <p:nvPicPr>
          <p:cNvPr id="10243" name="Picture 3" descr="G:\Αρχεία1-25-07-2019\ΦΩΤΟΓΡΑΦΙΕΣ ΕΚΠΑΙΔΕΥΤΙΚΩΝ ΜΑΚΕΔΟΝΙΑΣ\ΣΧΟΛΙΚΑ ΚΤΙΡΙΑ\Το διδακτήριο της Μ. Φ.Α. στο Τσοτύλι 1873.jpg"/>
          <p:cNvPicPr>
            <a:picLocks noChangeAspect="1" noChangeArrowheads="1"/>
          </p:cNvPicPr>
          <p:nvPr/>
        </p:nvPicPr>
        <p:blipFill>
          <a:blip r:embed="rId4"/>
          <a:srcRect/>
          <a:stretch>
            <a:fillRect/>
          </a:stretch>
        </p:blipFill>
        <p:spPr bwMode="auto">
          <a:xfrm>
            <a:off x="4524815" y="-142876"/>
            <a:ext cx="4860915" cy="3357562"/>
          </a:xfrm>
          <a:prstGeom prst="rect">
            <a:avLst/>
          </a:prstGeom>
          <a:noFill/>
        </p:spPr>
      </p:pic>
      <p:sp>
        <p:nvSpPr>
          <p:cNvPr id="12" name="11 - TextBox"/>
          <p:cNvSpPr txBox="1"/>
          <p:nvPr/>
        </p:nvSpPr>
        <p:spPr>
          <a:xfrm>
            <a:off x="4572000" y="3214686"/>
            <a:ext cx="4572000" cy="369332"/>
          </a:xfrm>
          <a:prstGeom prst="rect">
            <a:avLst/>
          </a:prstGeom>
          <a:noFill/>
        </p:spPr>
        <p:txBody>
          <a:bodyPr wrap="square" rtlCol="0">
            <a:spAutoFit/>
          </a:bodyPr>
          <a:lstStyle/>
          <a:p>
            <a:r>
              <a:rPr lang="el-GR" b="1" dirty="0" smtClean="0">
                <a:solidFill>
                  <a:schemeClr val="accent1">
                    <a:lumMod val="20000"/>
                    <a:lumOff val="80000"/>
                  </a:schemeClr>
                </a:solidFill>
              </a:rPr>
              <a:t>Διδακτήριο στο </a:t>
            </a:r>
            <a:r>
              <a:rPr lang="el-GR" b="1" dirty="0" err="1" smtClean="0">
                <a:solidFill>
                  <a:schemeClr val="accent1">
                    <a:lumMod val="20000"/>
                    <a:lumOff val="80000"/>
                  </a:schemeClr>
                </a:solidFill>
              </a:rPr>
              <a:t>Τσοτύλι</a:t>
            </a:r>
            <a:r>
              <a:rPr lang="el-GR" b="1" dirty="0" smtClean="0">
                <a:solidFill>
                  <a:schemeClr val="accent1">
                    <a:lumMod val="20000"/>
                    <a:lumOff val="80000"/>
                  </a:schemeClr>
                </a:solidFill>
              </a:rPr>
              <a:t> 1873</a:t>
            </a:r>
            <a:endParaRPr lang="el-GR" b="1" dirty="0">
              <a:solidFill>
                <a:schemeClr val="accent1">
                  <a:lumMod val="20000"/>
                  <a:lumOff val="80000"/>
                </a:schemeClr>
              </a:solidFill>
            </a:endParaRPr>
          </a:p>
        </p:txBody>
      </p:sp>
      <p:pic>
        <p:nvPicPr>
          <p:cNvPr id="10244" name="Picture 4" descr="G:\Αρχεία1-25-07-2019\ΦΩΤΟΓΡΑΦΙΕΣ ΕΚΠΑΙΔΕΥΤΙΚΩΝ ΜΑΚΕΔΟΝΙΑΣ\ΣΧΟΛΙΚΑ ΚΤΙΡΙΑ\Ελληνικό Γυμνάσιο Θεσσαλονίκης.jpg"/>
          <p:cNvPicPr>
            <a:picLocks noChangeAspect="1" noChangeArrowheads="1"/>
          </p:cNvPicPr>
          <p:nvPr/>
        </p:nvPicPr>
        <p:blipFill>
          <a:blip r:embed="rId5"/>
          <a:srcRect/>
          <a:stretch>
            <a:fillRect/>
          </a:stretch>
        </p:blipFill>
        <p:spPr bwMode="auto">
          <a:xfrm>
            <a:off x="4466599" y="3450689"/>
            <a:ext cx="4857783" cy="3133725"/>
          </a:xfrm>
          <a:prstGeom prst="rect">
            <a:avLst/>
          </a:prstGeom>
          <a:noFill/>
        </p:spPr>
      </p:pic>
      <p:sp>
        <p:nvSpPr>
          <p:cNvPr id="14" name="13 - TextBox"/>
          <p:cNvSpPr txBox="1"/>
          <p:nvPr/>
        </p:nvSpPr>
        <p:spPr>
          <a:xfrm>
            <a:off x="4496620" y="6557317"/>
            <a:ext cx="5143536" cy="369332"/>
          </a:xfrm>
          <a:prstGeom prst="rect">
            <a:avLst/>
          </a:prstGeom>
          <a:noFill/>
        </p:spPr>
        <p:txBody>
          <a:bodyPr wrap="square" rtlCol="0">
            <a:spAutoFit/>
          </a:bodyPr>
          <a:lstStyle/>
          <a:p>
            <a:r>
              <a:rPr lang="el-GR" b="1" dirty="0" smtClean="0">
                <a:solidFill>
                  <a:schemeClr val="accent1">
                    <a:lumMod val="20000"/>
                    <a:lumOff val="80000"/>
                  </a:schemeClr>
                </a:solidFill>
              </a:rPr>
              <a:t>Γυμνάσιο Θεσσαλονίκης</a:t>
            </a:r>
            <a:endParaRPr lang="el-GR" b="1" dirty="0">
              <a:solidFill>
                <a:schemeClr val="accent1">
                  <a:lumMod val="20000"/>
                  <a:lumOff val="80000"/>
                </a:schemeClr>
              </a:solidFill>
            </a:endParaRPr>
          </a:p>
        </p:txBody>
      </p:sp>
      <p:sp>
        <p:nvSpPr>
          <p:cNvPr id="15" name="14 - TextBox"/>
          <p:cNvSpPr txBox="1"/>
          <p:nvPr/>
        </p:nvSpPr>
        <p:spPr>
          <a:xfrm>
            <a:off x="0" y="214290"/>
            <a:ext cx="4286248" cy="369332"/>
          </a:xfrm>
          <a:prstGeom prst="rect">
            <a:avLst/>
          </a:prstGeom>
          <a:noFill/>
        </p:spPr>
        <p:txBody>
          <a:bodyPr wrap="square" rtlCol="0">
            <a:spAutoFit/>
          </a:bodyPr>
          <a:lstStyle/>
          <a:p>
            <a:r>
              <a:rPr lang="el-GR" b="1" dirty="0" smtClean="0">
                <a:solidFill>
                  <a:schemeClr val="accent1">
                    <a:lumMod val="20000"/>
                    <a:lumOff val="80000"/>
                  </a:schemeClr>
                </a:solidFill>
              </a:rPr>
              <a:t>Σχολικά κτίρια</a:t>
            </a:r>
            <a:endParaRPr lang="el-GR" b="1" dirty="0">
              <a:solidFill>
                <a:schemeClr val="accent1">
                  <a:lumMod val="20000"/>
                  <a:lumOff val="80000"/>
                </a:schemeClr>
              </a:solidFill>
            </a:endParaRPr>
          </a:p>
        </p:txBody>
      </p:sp>
      <p:sp>
        <p:nvSpPr>
          <p:cNvPr id="13" name="12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29</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fade">
                                      <p:cBhvr>
                                        <p:cTn id="12" dur="500"/>
                                        <p:tgtEl>
                                          <p:spTgt spid="1024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nodeType="withEffect">
                                  <p:stCondLst>
                                    <p:cond delay="0"/>
                                  </p:stCondLst>
                                  <p:childTnLst>
                                    <p:set>
                                      <p:cBhvr>
                                        <p:cTn id="22" dur="1" fill="hold">
                                          <p:stCondLst>
                                            <p:cond delay="0"/>
                                          </p:stCondLst>
                                        </p:cTn>
                                        <p:tgtEl>
                                          <p:spTgt spid="10243"/>
                                        </p:tgtEl>
                                        <p:attrNameLst>
                                          <p:attrName>style.visibility</p:attrName>
                                        </p:attrNameLst>
                                      </p:cBhvr>
                                      <p:to>
                                        <p:strVal val="visible"/>
                                      </p:to>
                                    </p:set>
                                    <p:animEffect transition="in" filter="fade">
                                      <p:cBhvr>
                                        <p:cTn id="23" dur="500"/>
                                        <p:tgtEl>
                                          <p:spTgt spid="1024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244"/>
                                        </p:tgtEl>
                                        <p:attrNameLst>
                                          <p:attrName>style.visibility</p:attrName>
                                        </p:attrNameLst>
                                      </p:cBhvr>
                                      <p:to>
                                        <p:strVal val="visible"/>
                                      </p:to>
                                    </p:set>
                                    <p:animEffect transition="in" filter="fade">
                                      <p:cBhvr>
                                        <p:cTn id="28" dur="500"/>
                                        <p:tgtEl>
                                          <p:spTgt spid="1024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89" name="Picture 1" descr="D:\arxeia\Desktop\Εικόνα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7346" name="1 - Ορθογώνιο"/>
          <p:cNvSpPr>
            <a:spLocks noChangeArrowheads="1"/>
          </p:cNvSpPr>
          <p:nvPr/>
        </p:nvSpPr>
        <p:spPr bwMode="auto">
          <a:xfrm>
            <a:off x="0" y="214290"/>
            <a:ext cx="9144000" cy="6863417"/>
          </a:xfrm>
          <a:prstGeom prst="rect">
            <a:avLst/>
          </a:prstGeom>
          <a:noFill/>
          <a:ln w="9525">
            <a:noFill/>
            <a:miter lim="800000"/>
            <a:headEnd/>
            <a:tailEnd/>
          </a:ln>
        </p:spPr>
        <p:txBody>
          <a:bodyPr>
            <a:spAutoFit/>
          </a:bodyPr>
          <a:lstStyle/>
          <a:p>
            <a:r>
              <a:rPr lang="el-GR" sz="2000" b="1" dirty="0">
                <a:solidFill>
                  <a:schemeClr val="accent1">
                    <a:lumMod val="20000"/>
                    <a:lumOff val="80000"/>
                  </a:schemeClr>
                </a:solidFill>
              </a:rPr>
              <a:t>Στο πλαίσιο των μαθημάτων </a:t>
            </a:r>
            <a:r>
              <a:rPr lang="el-GR" sz="2000" b="1" dirty="0" smtClean="0">
                <a:solidFill>
                  <a:schemeClr val="accent1">
                    <a:lumMod val="20000"/>
                    <a:lumOff val="80000"/>
                  </a:schemeClr>
                </a:solidFill>
              </a:rPr>
              <a:t>της Νεοελληνικής Γλώσσας </a:t>
            </a:r>
            <a:r>
              <a:rPr lang="el-GR" sz="2000" b="1" dirty="0">
                <a:solidFill>
                  <a:schemeClr val="accent1">
                    <a:lumMod val="20000"/>
                    <a:lumOff val="80000"/>
                  </a:schemeClr>
                </a:solidFill>
              </a:rPr>
              <a:t>και </a:t>
            </a:r>
            <a:r>
              <a:rPr lang="el-GR" sz="2000" b="1" dirty="0" smtClean="0">
                <a:solidFill>
                  <a:schemeClr val="accent1">
                    <a:lumMod val="20000"/>
                    <a:lumOff val="80000"/>
                  </a:schemeClr>
                </a:solidFill>
              </a:rPr>
              <a:t>των Φυσικών επιστημών </a:t>
            </a:r>
            <a:r>
              <a:rPr lang="el-GR" sz="2000" b="1" dirty="0">
                <a:solidFill>
                  <a:schemeClr val="accent1">
                    <a:lumMod val="20000"/>
                    <a:lumOff val="80000"/>
                  </a:schemeClr>
                </a:solidFill>
              </a:rPr>
              <a:t>οι καθηγητές μας κ.  Ευστράτιος </a:t>
            </a:r>
            <a:r>
              <a:rPr lang="el-GR" sz="2000" b="1" dirty="0" err="1">
                <a:solidFill>
                  <a:schemeClr val="accent1">
                    <a:lumMod val="20000"/>
                    <a:lumOff val="80000"/>
                  </a:schemeClr>
                </a:solidFill>
              </a:rPr>
              <a:t>Βαχάρογλου</a:t>
            </a:r>
            <a:r>
              <a:rPr lang="el-GR" sz="2000" b="1" dirty="0">
                <a:solidFill>
                  <a:schemeClr val="accent1">
                    <a:lumMod val="20000"/>
                    <a:lumOff val="80000"/>
                  </a:schemeClr>
                </a:solidFill>
              </a:rPr>
              <a:t>, η κ. </a:t>
            </a:r>
            <a:r>
              <a:rPr lang="el-GR" sz="2000" b="1" dirty="0" smtClean="0">
                <a:solidFill>
                  <a:schemeClr val="accent1">
                    <a:lumMod val="20000"/>
                    <a:lumOff val="80000"/>
                  </a:schemeClr>
                </a:solidFill>
              </a:rPr>
              <a:t>Αναστασία </a:t>
            </a:r>
            <a:r>
              <a:rPr lang="el-GR" sz="2000" b="1" dirty="0" err="1" smtClean="0">
                <a:solidFill>
                  <a:schemeClr val="accent1">
                    <a:lumMod val="20000"/>
                    <a:lumOff val="80000"/>
                  </a:schemeClr>
                </a:solidFill>
              </a:rPr>
              <a:t>Δαμποπούλου</a:t>
            </a:r>
            <a:r>
              <a:rPr lang="el-GR" sz="2000" b="1" dirty="0" smtClean="0">
                <a:solidFill>
                  <a:schemeClr val="accent1">
                    <a:lumMod val="20000"/>
                    <a:lumOff val="80000"/>
                  </a:schemeClr>
                </a:solidFill>
              </a:rPr>
              <a:t> και οι μαθητές και οι μαθήτριες της Α΄ Γυμνασίου Χαλκηδόνας συνεργαστήκαμε σε ομάδες σε </a:t>
            </a:r>
            <a:r>
              <a:rPr lang="el-GR" sz="2000" b="1" dirty="0">
                <a:solidFill>
                  <a:schemeClr val="accent1">
                    <a:lumMod val="20000"/>
                    <a:lumOff val="80000"/>
                  </a:schemeClr>
                </a:solidFill>
              </a:rPr>
              <a:t>ένα πρόγραμμα με θέμα: «Ιστορίες </a:t>
            </a:r>
            <a:r>
              <a:rPr lang="el-GR" sz="2000" b="1" dirty="0" smtClean="0">
                <a:solidFill>
                  <a:schemeClr val="accent1">
                    <a:lumMod val="20000"/>
                    <a:lumOff val="80000"/>
                  </a:schemeClr>
                </a:solidFill>
              </a:rPr>
              <a:t>Μαυροπίνακα: Ιστορία των σχολείων της Μακεδονίας με έμφαση στη Θεσσαλονίκη και την ευρύτερη περιοχή του σχολείου μας δηλαδή τη Χαλκηδόνα τον 19</a:t>
            </a:r>
            <a:r>
              <a:rPr lang="el-GR" sz="2000" b="1" baseline="30000" dirty="0" smtClean="0">
                <a:solidFill>
                  <a:schemeClr val="accent1">
                    <a:lumMod val="20000"/>
                    <a:lumOff val="80000"/>
                  </a:schemeClr>
                </a:solidFill>
              </a:rPr>
              <a:t>ο</a:t>
            </a:r>
            <a:r>
              <a:rPr lang="el-GR" sz="2000" b="1" dirty="0" smtClean="0">
                <a:solidFill>
                  <a:schemeClr val="accent1">
                    <a:lumMod val="20000"/>
                    <a:lumOff val="80000"/>
                  </a:schemeClr>
                </a:solidFill>
              </a:rPr>
              <a:t> και 20ό αιώνα», </a:t>
            </a:r>
            <a:r>
              <a:rPr lang="el-GR" sz="2000" b="1" dirty="0">
                <a:solidFill>
                  <a:schemeClr val="accent1">
                    <a:lumMod val="20000"/>
                    <a:lumOff val="80000"/>
                  </a:schemeClr>
                </a:solidFill>
              </a:rPr>
              <a:t>δίνοντάς μας την ευκαιρία να </a:t>
            </a:r>
            <a:r>
              <a:rPr lang="el-GR" sz="2000" b="1" dirty="0" smtClean="0">
                <a:solidFill>
                  <a:schemeClr val="accent1">
                    <a:lumMod val="20000"/>
                    <a:lumOff val="80000"/>
                  </a:schemeClr>
                </a:solidFill>
              </a:rPr>
              <a:t>ερευνήσουμε, να μελετήσουμε και να συνθέσουμε τις πληροφορίες  για την </a:t>
            </a:r>
            <a:r>
              <a:rPr lang="el-GR" sz="2000" b="1" dirty="0">
                <a:solidFill>
                  <a:schemeClr val="accent1">
                    <a:lumMod val="20000"/>
                    <a:lumOff val="80000"/>
                  </a:schemeClr>
                </a:solidFill>
              </a:rPr>
              <a:t>εκπαίδευση στα πιο παλιά χρόνια και να μπορέσουμε να καταλάβουμε τις αλλαγές από τότε μέχρι και σήμερα. </a:t>
            </a:r>
            <a:r>
              <a:rPr lang="el-GR" sz="2000" b="1" dirty="0" smtClean="0">
                <a:solidFill>
                  <a:schemeClr val="accent1">
                    <a:lumMod val="20000"/>
                    <a:lumOff val="80000"/>
                  </a:schemeClr>
                </a:solidFill>
              </a:rPr>
              <a:t>Στο πλαίσιο του προγράμματος δημιουργήσαμε αρχικά αφίσες με τίτλο του προγράμματος «Ιστορίες Μαυροπίνακα». Έπειτα κάθε ομάδα ανέλαβε μία περιοχή της Μακεδονίας και συγκέντρωσε φωτογραφικό υλικό αλλά και βιβλιογραφία για την εκπαίδευση στην κάθε περιοχή και την καταγράψαμε εδώ.  Πήραμε συνεντεύξεις από τους συγγενείς μας για τα σχολικά τους χρόνια, ενώ στο ψηφιακό εργαλείο </a:t>
            </a:r>
            <a:r>
              <a:rPr lang="en-US" sz="2000" b="1" dirty="0" err="1" smtClean="0">
                <a:solidFill>
                  <a:schemeClr val="accent1">
                    <a:lumMod val="20000"/>
                    <a:lumOff val="80000"/>
                  </a:schemeClr>
                </a:solidFill>
              </a:rPr>
              <a:t>padlet</a:t>
            </a:r>
            <a:r>
              <a:rPr lang="en-US" sz="2000" b="1" dirty="0" smtClean="0">
                <a:solidFill>
                  <a:schemeClr val="accent1">
                    <a:lumMod val="20000"/>
                    <a:lumOff val="80000"/>
                  </a:schemeClr>
                </a:solidFill>
              </a:rPr>
              <a:t> </a:t>
            </a:r>
            <a:r>
              <a:rPr lang="el-GR" sz="2000" b="1" dirty="0" smtClean="0">
                <a:solidFill>
                  <a:schemeClr val="accent1">
                    <a:lumMod val="20000"/>
                    <a:lumOff val="80000"/>
                  </a:schemeClr>
                </a:solidFill>
              </a:rPr>
              <a:t> ανεβάσαμε πληροφορίες σχετικά με την εκπαίδευση. Τέλος με τη βοήθεια του </a:t>
            </a:r>
            <a:r>
              <a:rPr lang="en-US" sz="2000" b="1" dirty="0" err="1" smtClean="0">
                <a:solidFill>
                  <a:schemeClr val="accent1">
                    <a:lumMod val="20000"/>
                    <a:lumOff val="80000"/>
                  </a:schemeClr>
                </a:solidFill>
              </a:rPr>
              <a:t>artsteps</a:t>
            </a:r>
            <a:r>
              <a:rPr lang="en-US" sz="2000" b="1" dirty="0" smtClean="0">
                <a:solidFill>
                  <a:schemeClr val="accent1">
                    <a:lumMod val="20000"/>
                    <a:lumOff val="80000"/>
                  </a:schemeClr>
                </a:solidFill>
              </a:rPr>
              <a:t> </a:t>
            </a:r>
            <a:r>
              <a:rPr lang="el-GR" sz="2000" b="1" dirty="0" smtClean="0">
                <a:solidFill>
                  <a:schemeClr val="accent1">
                    <a:lumMod val="20000"/>
                    <a:lumOff val="80000"/>
                  </a:schemeClr>
                </a:solidFill>
              </a:rPr>
              <a:t>φτιάξαμε το δικό μας μουσείο εκπαίδευσης. </a:t>
            </a:r>
            <a:endParaRPr lang="el-GR" sz="2000" b="1" dirty="0">
              <a:solidFill>
                <a:schemeClr val="accent1">
                  <a:lumMod val="20000"/>
                  <a:lumOff val="80000"/>
                </a:schemeClr>
              </a:solidFill>
            </a:endParaRPr>
          </a:p>
          <a:p>
            <a:endParaRPr lang="el-GR" sz="2000" b="1" dirty="0">
              <a:solidFill>
                <a:schemeClr val="accent1">
                  <a:lumMod val="20000"/>
                  <a:lumOff val="80000"/>
                </a:schemeClr>
              </a:solidFill>
            </a:endParaRPr>
          </a:p>
        </p:txBody>
      </p:sp>
      <p:sp>
        <p:nvSpPr>
          <p:cNvPr id="4" name="3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3</a:t>
            </a:fld>
            <a:endParaRPr lang="el-GR"/>
          </a:p>
        </p:txBody>
      </p:sp>
    </p:spTree>
  </p:cSld>
  <p:clrMapOvr>
    <a:masterClrMapping/>
  </p:clrMapOvr>
  <p:transition spd="slow">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defRPr/>
            </a:pPr>
            <a:endParaRPr lang="el-GR" smtClean="0"/>
          </a:p>
        </p:txBody>
      </p:sp>
      <p:pic>
        <p:nvPicPr>
          <p:cNvPr id="29699" name="Picture 6" descr="Πηνελόπη Δέλτα"/>
          <p:cNvPicPr>
            <a:picLocks noChangeAspect="1" noChangeArrowheads="1"/>
          </p:cNvPicPr>
          <p:nvPr/>
        </p:nvPicPr>
        <p:blipFill>
          <a:blip r:embed="rId2">
            <a:lum bright="-48000"/>
          </a:blip>
          <a:srcRect/>
          <a:stretch>
            <a:fillRect/>
          </a:stretch>
        </p:blipFill>
        <p:spPr bwMode="auto">
          <a:xfrm>
            <a:off x="0" y="0"/>
            <a:ext cx="9144000" cy="7100888"/>
          </a:xfrm>
          <a:prstGeom prst="rect">
            <a:avLst/>
          </a:prstGeom>
          <a:solidFill>
            <a:schemeClr val="accent1"/>
          </a:solidFill>
          <a:ln w="9525">
            <a:noFill/>
            <a:miter lim="800000"/>
            <a:headEnd/>
            <a:tailEnd/>
          </a:ln>
        </p:spPr>
      </p:pic>
      <p:pic>
        <p:nvPicPr>
          <p:cNvPr id="8194" name="Picture 2" descr="G:\Αρχεία1-25-07-2019\ΦΩΤΟΓΡΑΦΙΕΣ ΕΚΠΑΙΔΕΥΤΙΚΩΝ ΜΑΚΕΔΟΝΙΑΣ\ΣΧΟΛΙΚΑ ΚΤΙΡΙΑ\Τα Τσούφλεια εκπαιδευτήρια Γευγελής.jpg"/>
          <p:cNvPicPr>
            <a:picLocks noChangeAspect="1" noChangeArrowheads="1"/>
          </p:cNvPicPr>
          <p:nvPr/>
        </p:nvPicPr>
        <p:blipFill>
          <a:blip r:embed="rId3"/>
          <a:srcRect/>
          <a:stretch>
            <a:fillRect/>
          </a:stretch>
        </p:blipFill>
        <p:spPr bwMode="auto">
          <a:xfrm>
            <a:off x="33178" y="0"/>
            <a:ext cx="5000628" cy="3429000"/>
          </a:xfrm>
          <a:prstGeom prst="rect">
            <a:avLst/>
          </a:prstGeom>
          <a:noFill/>
        </p:spPr>
      </p:pic>
      <p:sp>
        <p:nvSpPr>
          <p:cNvPr id="8" name="7 - TextBox"/>
          <p:cNvSpPr txBox="1"/>
          <p:nvPr/>
        </p:nvSpPr>
        <p:spPr>
          <a:xfrm>
            <a:off x="0" y="3500438"/>
            <a:ext cx="4929190" cy="369332"/>
          </a:xfrm>
          <a:prstGeom prst="rect">
            <a:avLst/>
          </a:prstGeom>
          <a:noFill/>
        </p:spPr>
        <p:txBody>
          <a:bodyPr wrap="square" rtlCol="0">
            <a:spAutoFit/>
          </a:bodyPr>
          <a:lstStyle/>
          <a:p>
            <a:r>
              <a:rPr lang="el-GR" b="1" dirty="0" err="1" smtClean="0">
                <a:solidFill>
                  <a:schemeClr val="accent1">
                    <a:lumMod val="20000"/>
                    <a:lumOff val="80000"/>
                  </a:schemeClr>
                </a:solidFill>
              </a:rPr>
              <a:t>Τσούφλεια</a:t>
            </a:r>
            <a:r>
              <a:rPr lang="el-GR" b="1" dirty="0" smtClean="0">
                <a:solidFill>
                  <a:schemeClr val="accent1">
                    <a:lumMod val="20000"/>
                    <a:lumOff val="80000"/>
                  </a:schemeClr>
                </a:solidFill>
              </a:rPr>
              <a:t> εκπαιδευτήρια Γευγελής</a:t>
            </a:r>
            <a:endParaRPr lang="el-GR" b="1" dirty="0">
              <a:solidFill>
                <a:schemeClr val="accent1">
                  <a:lumMod val="20000"/>
                  <a:lumOff val="80000"/>
                </a:schemeClr>
              </a:solidFill>
            </a:endParaRPr>
          </a:p>
        </p:txBody>
      </p:sp>
      <p:pic>
        <p:nvPicPr>
          <p:cNvPr id="8195" name="Picture 3" descr="G:\Αρχεία1-25-07-2019\ΦΩΤΟΓΡΑΦΙΕΣ ΕΚΠΑΙΔΕΥΤΙΚΩΝ ΜΑΚΕΔΟΝΙΑΣ\ΣΧΟΛΙΚΑ ΚΤΙΡΙΑ\Το Ελληνικό Παρθεναγωγείο Μοναστηρίου.jpg"/>
          <p:cNvPicPr>
            <a:picLocks noChangeAspect="1" noChangeArrowheads="1"/>
          </p:cNvPicPr>
          <p:nvPr/>
        </p:nvPicPr>
        <p:blipFill>
          <a:blip r:embed="rId4"/>
          <a:srcRect/>
          <a:stretch>
            <a:fillRect/>
          </a:stretch>
        </p:blipFill>
        <p:spPr bwMode="auto">
          <a:xfrm>
            <a:off x="5000628" y="-10142"/>
            <a:ext cx="4143372" cy="3429000"/>
          </a:xfrm>
          <a:prstGeom prst="rect">
            <a:avLst/>
          </a:prstGeom>
          <a:noFill/>
        </p:spPr>
      </p:pic>
      <p:sp>
        <p:nvSpPr>
          <p:cNvPr id="10" name="9 - TextBox"/>
          <p:cNvSpPr txBox="1"/>
          <p:nvPr/>
        </p:nvSpPr>
        <p:spPr>
          <a:xfrm>
            <a:off x="5072066" y="3429000"/>
            <a:ext cx="4071934" cy="369332"/>
          </a:xfrm>
          <a:prstGeom prst="rect">
            <a:avLst/>
          </a:prstGeom>
          <a:noFill/>
        </p:spPr>
        <p:txBody>
          <a:bodyPr wrap="square" rtlCol="0">
            <a:spAutoFit/>
          </a:bodyPr>
          <a:lstStyle/>
          <a:p>
            <a:r>
              <a:rPr lang="el-GR" b="1" dirty="0" smtClean="0">
                <a:solidFill>
                  <a:schemeClr val="accent1">
                    <a:lumMod val="20000"/>
                    <a:lumOff val="80000"/>
                  </a:schemeClr>
                </a:solidFill>
              </a:rPr>
              <a:t>Παρθεναγωγείο Μοναστηρίου</a:t>
            </a:r>
            <a:endParaRPr lang="el-GR" b="1" dirty="0">
              <a:solidFill>
                <a:schemeClr val="accent1">
                  <a:lumMod val="20000"/>
                  <a:lumOff val="80000"/>
                </a:schemeClr>
              </a:solidFill>
            </a:endParaRPr>
          </a:p>
        </p:txBody>
      </p:sp>
      <p:pic>
        <p:nvPicPr>
          <p:cNvPr id="8196" name="Picture 4" descr="G:\Αρχεία1-25-07-2019\ΦΩΤΟΓΡΑΦΙΕΣ ΕΚΠΑΙΔΕΥΤΙΚΩΝ ΜΑΚΕΔΟΝΙΑΣ\ΣΧΟΛΙΚΑ ΚΤΙΡΙΑ\Το Μαράσλειον Θεσσαλονίκης.jpg"/>
          <p:cNvPicPr>
            <a:picLocks noChangeAspect="1" noChangeArrowheads="1"/>
          </p:cNvPicPr>
          <p:nvPr/>
        </p:nvPicPr>
        <p:blipFill>
          <a:blip r:embed="rId5"/>
          <a:srcRect/>
          <a:stretch>
            <a:fillRect/>
          </a:stretch>
        </p:blipFill>
        <p:spPr bwMode="auto">
          <a:xfrm>
            <a:off x="117154" y="3822975"/>
            <a:ext cx="4857752" cy="2430467"/>
          </a:xfrm>
          <a:prstGeom prst="rect">
            <a:avLst/>
          </a:prstGeom>
          <a:noFill/>
        </p:spPr>
      </p:pic>
      <p:sp>
        <p:nvSpPr>
          <p:cNvPr id="12" name="11 - TextBox"/>
          <p:cNvSpPr txBox="1"/>
          <p:nvPr/>
        </p:nvSpPr>
        <p:spPr>
          <a:xfrm>
            <a:off x="0" y="6572272"/>
            <a:ext cx="4786314" cy="369332"/>
          </a:xfrm>
          <a:prstGeom prst="rect">
            <a:avLst/>
          </a:prstGeom>
          <a:noFill/>
        </p:spPr>
        <p:txBody>
          <a:bodyPr wrap="square" rtlCol="0">
            <a:spAutoFit/>
          </a:bodyPr>
          <a:lstStyle/>
          <a:p>
            <a:r>
              <a:rPr lang="el-GR" b="1" dirty="0" err="1" smtClean="0">
                <a:solidFill>
                  <a:schemeClr val="accent1">
                    <a:lumMod val="20000"/>
                    <a:lumOff val="80000"/>
                  </a:schemeClr>
                </a:solidFill>
              </a:rPr>
              <a:t>Μαράσλειο</a:t>
            </a:r>
            <a:r>
              <a:rPr lang="el-GR" b="1" dirty="0" smtClean="0">
                <a:solidFill>
                  <a:schemeClr val="accent1">
                    <a:lumMod val="20000"/>
                    <a:lumOff val="80000"/>
                  </a:schemeClr>
                </a:solidFill>
              </a:rPr>
              <a:t> Σχολείο Θεσσαλονίκης</a:t>
            </a:r>
            <a:endParaRPr lang="el-GR" b="1" dirty="0">
              <a:solidFill>
                <a:schemeClr val="accent1">
                  <a:lumMod val="20000"/>
                  <a:lumOff val="80000"/>
                </a:schemeClr>
              </a:solidFill>
            </a:endParaRPr>
          </a:p>
        </p:txBody>
      </p:sp>
      <p:pic>
        <p:nvPicPr>
          <p:cNvPr id="8197" name="Picture 5" descr="G:\Αρχεία1-25-07-2019\ΦΩΤΟΓΡΑΦΙΕΣ ΕΚΠΑΙΔΕΥΤΙΚΩΝ ΜΑΚΕΔΟΝΙΑΣ\ΣΧΟΛΙΚΑ ΚΤΙΡΙΑ\Το Παρθεναγωγείο Σερρών Γρηγοριάς.jpg"/>
          <p:cNvPicPr>
            <a:picLocks noChangeAspect="1" noChangeArrowheads="1"/>
          </p:cNvPicPr>
          <p:nvPr/>
        </p:nvPicPr>
        <p:blipFill>
          <a:blip r:embed="rId6"/>
          <a:srcRect/>
          <a:stretch>
            <a:fillRect/>
          </a:stretch>
        </p:blipFill>
        <p:spPr bwMode="auto">
          <a:xfrm>
            <a:off x="4929190" y="3718573"/>
            <a:ext cx="4143372" cy="2786082"/>
          </a:xfrm>
          <a:prstGeom prst="rect">
            <a:avLst/>
          </a:prstGeom>
          <a:noFill/>
        </p:spPr>
      </p:pic>
      <p:sp>
        <p:nvSpPr>
          <p:cNvPr id="14" name="13 - TextBox"/>
          <p:cNvSpPr txBox="1"/>
          <p:nvPr/>
        </p:nvSpPr>
        <p:spPr>
          <a:xfrm>
            <a:off x="5186950" y="6380222"/>
            <a:ext cx="4286248" cy="369332"/>
          </a:xfrm>
          <a:prstGeom prst="rect">
            <a:avLst/>
          </a:prstGeom>
          <a:noFill/>
        </p:spPr>
        <p:txBody>
          <a:bodyPr wrap="square" rtlCol="0">
            <a:spAutoFit/>
          </a:bodyPr>
          <a:lstStyle/>
          <a:p>
            <a:r>
              <a:rPr lang="el-GR" b="1" dirty="0" smtClean="0">
                <a:solidFill>
                  <a:schemeClr val="accent1">
                    <a:lumMod val="20000"/>
                    <a:lumOff val="80000"/>
                  </a:schemeClr>
                </a:solidFill>
              </a:rPr>
              <a:t>Παρθεναγωγείο Σερρών</a:t>
            </a:r>
            <a:endParaRPr lang="el-GR" b="1" dirty="0">
              <a:solidFill>
                <a:schemeClr val="accent1">
                  <a:lumMod val="20000"/>
                  <a:lumOff val="80000"/>
                </a:schemeClr>
              </a:solidFill>
            </a:endParaRPr>
          </a:p>
        </p:txBody>
      </p:sp>
      <p:sp>
        <p:nvSpPr>
          <p:cNvPr id="13" name="12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30</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195"/>
                                        </p:tgtEl>
                                        <p:attrNameLst>
                                          <p:attrName>style.visibility</p:attrName>
                                        </p:attrNameLst>
                                      </p:cBhvr>
                                      <p:to>
                                        <p:strVal val="visible"/>
                                      </p:to>
                                    </p:set>
                                    <p:animEffect transition="in" filter="fade">
                                      <p:cBhvr>
                                        <p:cTn id="15" dur="500"/>
                                        <p:tgtEl>
                                          <p:spTgt spid="819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196"/>
                                        </p:tgtEl>
                                        <p:attrNameLst>
                                          <p:attrName>style.visibility</p:attrName>
                                        </p:attrNameLst>
                                      </p:cBhvr>
                                      <p:to>
                                        <p:strVal val="visible"/>
                                      </p:to>
                                    </p:set>
                                    <p:animEffect transition="in" filter="fade">
                                      <p:cBhvr>
                                        <p:cTn id="23" dur="500"/>
                                        <p:tgtEl>
                                          <p:spTgt spid="819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197"/>
                                        </p:tgtEl>
                                        <p:attrNameLst>
                                          <p:attrName>style.visibility</p:attrName>
                                        </p:attrNameLst>
                                      </p:cBhvr>
                                      <p:to>
                                        <p:strVal val="visible"/>
                                      </p:to>
                                    </p:set>
                                    <p:animEffect transition="in" filter="fade">
                                      <p:cBhvr>
                                        <p:cTn id="31" dur="500"/>
                                        <p:tgtEl>
                                          <p:spTgt spid="819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6" descr="Πηνελόπη Δέλτα"/>
          <p:cNvPicPr>
            <a:picLocks noChangeAspect="1" noChangeArrowheads="1"/>
          </p:cNvPicPr>
          <p:nvPr/>
        </p:nvPicPr>
        <p:blipFill>
          <a:blip r:embed="rId2">
            <a:lum bright="-48000"/>
          </a:blip>
          <a:srcRect/>
          <a:stretch>
            <a:fillRect/>
          </a:stretch>
        </p:blipFill>
        <p:spPr bwMode="auto">
          <a:xfrm>
            <a:off x="0" y="0"/>
            <a:ext cx="9144000" cy="6858000"/>
          </a:xfrm>
          <a:prstGeom prst="rect">
            <a:avLst/>
          </a:prstGeom>
          <a:solidFill>
            <a:schemeClr val="accent1"/>
          </a:solidFill>
          <a:ln w="9525">
            <a:noFill/>
            <a:miter lim="800000"/>
            <a:headEnd/>
            <a:tailEnd/>
          </a:ln>
          <a:effectLst/>
        </p:spPr>
      </p:pic>
      <p:sp>
        <p:nvSpPr>
          <p:cNvPr id="21506" name="4 - Ορθογώνιο"/>
          <p:cNvSpPr>
            <a:spLocks noChangeArrowheads="1"/>
          </p:cNvSpPr>
          <p:nvPr/>
        </p:nvSpPr>
        <p:spPr bwMode="auto">
          <a:xfrm>
            <a:off x="0" y="3571876"/>
            <a:ext cx="6000760" cy="707886"/>
          </a:xfrm>
          <a:prstGeom prst="rect">
            <a:avLst/>
          </a:prstGeom>
          <a:noFill/>
          <a:ln w="9525">
            <a:noFill/>
            <a:miter lim="800000"/>
            <a:headEnd/>
            <a:tailEnd/>
          </a:ln>
        </p:spPr>
        <p:txBody>
          <a:bodyPr wrap="square">
            <a:spAutoFit/>
          </a:bodyPr>
          <a:lstStyle/>
          <a:p>
            <a:pPr algn="ctr"/>
            <a:r>
              <a:rPr lang="el-GR" sz="2000" b="1" dirty="0" smtClean="0">
                <a:solidFill>
                  <a:schemeClr val="accent1">
                    <a:lumMod val="20000"/>
                    <a:lumOff val="80000"/>
                  </a:schemeClr>
                </a:solidFill>
              </a:rPr>
              <a:t>Παρθεναγωγείο </a:t>
            </a:r>
            <a:r>
              <a:rPr lang="el-GR" sz="2000" b="1" dirty="0">
                <a:solidFill>
                  <a:schemeClr val="accent1">
                    <a:lumMod val="20000"/>
                    <a:lumOff val="80000"/>
                  </a:schemeClr>
                </a:solidFill>
              </a:rPr>
              <a:t>Εδέσσης </a:t>
            </a:r>
          </a:p>
          <a:p>
            <a:pPr algn="ctr"/>
            <a:r>
              <a:rPr lang="el-GR" sz="2000" b="1" dirty="0">
                <a:solidFill>
                  <a:schemeClr val="accent1">
                    <a:lumMod val="20000"/>
                    <a:lumOff val="80000"/>
                  </a:schemeClr>
                </a:solidFill>
              </a:rPr>
              <a:t>1877</a:t>
            </a:r>
          </a:p>
        </p:txBody>
      </p:sp>
      <p:pic>
        <p:nvPicPr>
          <p:cNvPr id="21507" name="Picture 4" descr="C:\Users\Stratos\Desktop\backup\Φάκελος\ΦΩΤΟΓΡΑΦΙΕΣ ΕΚΠΑΙΔΕΥΤΙΚΩΝ ΜΑΚΕΔΟΝΙΑΣ\ΣΧΟΛΙΚΑ ΚΤΙΡΙΑ\Παρθεναγωγείο Εδέσσης 1877.jpg"/>
          <p:cNvPicPr>
            <a:picLocks noChangeAspect="1" noChangeArrowheads="1"/>
          </p:cNvPicPr>
          <p:nvPr/>
        </p:nvPicPr>
        <p:blipFill>
          <a:blip r:embed="rId3"/>
          <a:srcRect/>
          <a:stretch>
            <a:fillRect/>
          </a:stretch>
        </p:blipFill>
        <p:spPr bwMode="auto">
          <a:xfrm>
            <a:off x="0" y="1"/>
            <a:ext cx="2971147" cy="3643313"/>
          </a:xfrm>
          <a:prstGeom prst="rect">
            <a:avLst/>
          </a:prstGeom>
          <a:noFill/>
          <a:ln w="9525">
            <a:noFill/>
            <a:miter lim="800000"/>
            <a:headEnd/>
            <a:tailEnd/>
          </a:ln>
        </p:spPr>
      </p:pic>
      <p:pic>
        <p:nvPicPr>
          <p:cNvPr id="21508" name="Picture 5" descr="C:\Users\Stratos\Desktop\backup\Φάκελος\ΦΩΤΟΓΡΑΦΙΕΣ ΕΚΠΑΙΔΕΥΤΙΚΩΝ ΜΑΚΕΔΟΝΙΑΣ\ΣΧΟΛΙΚΑ ΚΤΙΡΙΑ\Η εξωτερική είσοδος του Παρθεναγωγείου Εδέσσης.jpg"/>
          <p:cNvPicPr>
            <a:picLocks noChangeAspect="1" noChangeArrowheads="1"/>
          </p:cNvPicPr>
          <p:nvPr/>
        </p:nvPicPr>
        <p:blipFill>
          <a:blip r:embed="rId4"/>
          <a:srcRect/>
          <a:stretch>
            <a:fillRect/>
          </a:stretch>
        </p:blipFill>
        <p:spPr bwMode="auto">
          <a:xfrm>
            <a:off x="2928926" y="0"/>
            <a:ext cx="3298876" cy="3643314"/>
          </a:xfrm>
          <a:prstGeom prst="rect">
            <a:avLst/>
          </a:prstGeom>
          <a:noFill/>
          <a:ln w="9525">
            <a:noFill/>
            <a:miter lim="800000"/>
            <a:headEnd/>
            <a:tailEnd/>
          </a:ln>
        </p:spPr>
      </p:pic>
      <p:pic>
        <p:nvPicPr>
          <p:cNvPr id="11266" name="Picture 2" descr="G:\Αρχεία1-25-07-2019\ΦΩΤΟΓΡΑΦΙΕΣ ΕΚΠΑΙΔΕΥΤΙΚΩΝ ΜΑΚΕΔΟΝΙΑΣ\ΣΧΟΛΙΚΑ ΚΤΙΡΙΑ\Ελληνικό σχολείο Μελένικου.jpg"/>
          <p:cNvPicPr>
            <a:picLocks noChangeAspect="1" noChangeArrowheads="1"/>
          </p:cNvPicPr>
          <p:nvPr/>
        </p:nvPicPr>
        <p:blipFill>
          <a:blip r:embed="rId5"/>
          <a:srcRect/>
          <a:stretch>
            <a:fillRect/>
          </a:stretch>
        </p:blipFill>
        <p:spPr bwMode="auto">
          <a:xfrm>
            <a:off x="5194300" y="0"/>
            <a:ext cx="3949700" cy="5857892"/>
          </a:xfrm>
          <a:prstGeom prst="rect">
            <a:avLst/>
          </a:prstGeom>
          <a:noFill/>
        </p:spPr>
      </p:pic>
      <p:sp>
        <p:nvSpPr>
          <p:cNvPr id="7" name="6 - TextBox"/>
          <p:cNvSpPr txBox="1"/>
          <p:nvPr/>
        </p:nvSpPr>
        <p:spPr>
          <a:xfrm>
            <a:off x="6429388" y="6000768"/>
            <a:ext cx="2714612" cy="369332"/>
          </a:xfrm>
          <a:prstGeom prst="rect">
            <a:avLst/>
          </a:prstGeom>
          <a:noFill/>
        </p:spPr>
        <p:txBody>
          <a:bodyPr wrap="square" rtlCol="0">
            <a:spAutoFit/>
          </a:bodyPr>
          <a:lstStyle/>
          <a:p>
            <a:r>
              <a:rPr lang="el-GR" b="1" dirty="0" smtClean="0">
                <a:solidFill>
                  <a:schemeClr val="accent1">
                    <a:lumMod val="20000"/>
                    <a:lumOff val="80000"/>
                  </a:schemeClr>
                </a:solidFill>
              </a:rPr>
              <a:t>Σχολή </a:t>
            </a:r>
            <a:r>
              <a:rPr lang="el-GR" b="1" dirty="0" err="1" smtClean="0">
                <a:solidFill>
                  <a:schemeClr val="accent1">
                    <a:lumMod val="20000"/>
                    <a:lumOff val="80000"/>
                  </a:schemeClr>
                </a:solidFill>
              </a:rPr>
              <a:t>Μελένικου</a:t>
            </a:r>
            <a:endParaRPr lang="el-GR" b="1" dirty="0">
              <a:solidFill>
                <a:schemeClr val="accent1">
                  <a:lumMod val="20000"/>
                  <a:lumOff val="80000"/>
                </a:schemeClr>
              </a:solidFill>
            </a:endParaRPr>
          </a:p>
        </p:txBody>
      </p:sp>
      <p:pic>
        <p:nvPicPr>
          <p:cNvPr id="11267" name="Picture 3" descr="G:\Αρχεία1-25-07-2019\ΦΩΤΟΓΡΑΦΙΕΣ ΕΚΠΑΙΔΕΥΤΙΚΩΝ ΜΑΚΕΔΟΝΙΑΣ\ΣΧΟΛΙΚΑ ΚΤΙΡΙΑ\Ιωαννίδειος Αστική Σχολή Θεσσαλονίκης.jpg"/>
          <p:cNvPicPr>
            <a:picLocks noChangeAspect="1" noChangeArrowheads="1"/>
          </p:cNvPicPr>
          <p:nvPr/>
        </p:nvPicPr>
        <p:blipFill>
          <a:blip r:embed="rId6"/>
          <a:srcRect/>
          <a:stretch>
            <a:fillRect/>
          </a:stretch>
        </p:blipFill>
        <p:spPr bwMode="auto">
          <a:xfrm>
            <a:off x="1" y="4193249"/>
            <a:ext cx="5214941" cy="2664751"/>
          </a:xfrm>
          <a:prstGeom prst="rect">
            <a:avLst/>
          </a:prstGeom>
          <a:noFill/>
        </p:spPr>
      </p:pic>
      <p:sp>
        <p:nvSpPr>
          <p:cNvPr id="9" name="8 - TextBox"/>
          <p:cNvSpPr txBox="1"/>
          <p:nvPr/>
        </p:nvSpPr>
        <p:spPr>
          <a:xfrm>
            <a:off x="0" y="4357694"/>
            <a:ext cx="5143504" cy="646331"/>
          </a:xfrm>
          <a:prstGeom prst="rect">
            <a:avLst/>
          </a:prstGeom>
          <a:noFill/>
        </p:spPr>
        <p:txBody>
          <a:bodyPr wrap="square" rtlCol="0">
            <a:spAutoFit/>
          </a:bodyPr>
          <a:lstStyle/>
          <a:p>
            <a:r>
              <a:rPr lang="el-GR" b="1" dirty="0" err="1" smtClean="0"/>
              <a:t>Ιωαννίδειος</a:t>
            </a:r>
            <a:r>
              <a:rPr lang="el-GR" b="1" dirty="0" smtClean="0"/>
              <a:t> Αστική Σχολή Θεσσαλονίκης</a:t>
            </a:r>
            <a:endParaRPr lang="el-GR" b="1" dirty="0"/>
          </a:p>
        </p:txBody>
      </p:sp>
      <p:sp>
        <p:nvSpPr>
          <p:cNvPr id="10" name="9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31</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fade">
                                      <p:cBhvr>
                                        <p:cTn id="7" dur="500"/>
                                        <p:tgtEl>
                                          <p:spTgt spid="21507"/>
                                        </p:tgtEl>
                                      </p:cBhvr>
                                    </p:animEffect>
                                  </p:childTnLst>
                                </p:cTn>
                              </p:par>
                              <p:par>
                                <p:cTn id="8" presetID="10" presetClass="entr" presetSubtype="0" fill="hold" nodeType="withEffect">
                                  <p:stCondLst>
                                    <p:cond delay="0"/>
                                  </p:stCondLst>
                                  <p:childTnLst>
                                    <p:set>
                                      <p:cBhvr>
                                        <p:cTn id="9" dur="1" fill="hold">
                                          <p:stCondLst>
                                            <p:cond delay="0"/>
                                          </p:stCondLst>
                                        </p:cTn>
                                        <p:tgtEl>
                                          <p:spTgt spid="21508"/>
                                        </p:tgtEl>
                                        <p:attrNameLst>
                                          <p:attrName>style.visibility</p:attrName>
                                        </p:attrNameLst>
                                      </p:cBhvr>
                                      <p:to>
                                        <p:strVal val="visible"/>
                                      </p:to>
                                    </p:set>
                                    <p:animEffect transition="in" filter="fade">
                                      <p:cBhvr>
                                        <p:cTn id="10" dur="500"/>
                                        <p:tgtEl>
                                          <p:spTgt spid="2150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506"/>
                                        </p:tgtEl>
                                        <p:attrNameLst>
                                          <p:attrName>style.visibility</p:attrName>
                                        </p:attrNameLst>
                                      </p:cBhvr>
                                      <p:to>
                                        <p:strVal val="visible"/>
                                      </p:to>
                                    </p:set>
                                    <p:animEffect transition="in" filter="fade">
                                      <p:cBhvr>
                                        <p:cTn id="15" dur="500"/>
                                        <p:tgtEl>
                                          <p:spTgt spid="2150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267"/>
                                        </p:tgtEl>
                                        <p:attrNameLst>
                                          <p:attrName>style.visibility</p:attrName>
                                        </p:attrNameLst>
                                      </p:cBhvr>
                                      <p:to>
                                        <p:strVal val="visible"/>
                                      </p:to>
                                    </p:set>
                                    <p:animEffect transition="in" filter="fade">
                                      <p:cBhvr>
                                        <p:cTn id="20" dur="500"/>
                                        <p:tgtEl>
                                          <p:spTgt spid="1126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266"/>
                                        </p:tgtEl>
                                        <p:attrNameLst>
                                          <p:attrName>style.visibility</p:attrName>
                                        </p:attrNameLst>
                                      </p:cBhvr>
                                      <p:to>
                                        <p:strVal val="visible"/>
                                      </p:to>
                                    </p:set>
                                    <p:animEffect transition="in" filter="fade">
                                      <p:cBhvr>
                                        <p:cTn id="25" dur="500"/>
                                        <p:tgtEl>
                                          <p:spTgt spid="1126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7"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98172" y="3068960"/>
            <a:ext cx="7674227" cy="2798501"/>
          </a:xfrm>
        </p:spPr>
        <p:txBody>
          <a:bodyPr/>
          <a:lstStyle/>
          <a:p>
            <a:pPr algn="ctr"/>
            <a:r>
              <a:rPr lang="el-GR" dirty="0" smtClean="0"/>
              <a:t>ΕΡΓΑΣΙΕΣ  ΜΑΘΗΤΩΝ</a:t>
            </a:r>
            <a:r>
              <a:rPr lang="en-US" dirty="0" smtClean="0"/>
              <a:t>                     </a:t>
            </a:r>
            <a:r>
              <a:rPr lang="el-GR" dirty="0" smtClean="0"/>
              <a:t> ΜΕ ΤΗ ΧΡΗΣΗ </a:t>
            </a:r>
            <a:r>
              <a:rPr lang="el-GR" dirty="0" err="1" smtClean="0"/>
              <a:t>ΤηΣ</a:t>
            </a:r>
            <a:r>
              <a:rPr lang="el-GR" dirty="0" smtClean="0"/>
              <a:t> ΕΦΑΡΜΟΓΗΣ</a:t>
            </a:r>
            <a:r>
              <a:rPr lang="en-US" dirty="0" smtClean="0"/>
              <a:t>                           </a:t>
            </a:r>
            <a:r>
              <a:rPr lang="el-GR" dirty="0" smtClean="0"/>
              <a:t> </a:t>
            </a:r>
            <a:r>
              <a:rPr lang="en-US" dirty="0" err="1" smtClean="0">
                <a:solidFill>
                  <a:srgbClr val="002060"/>
                </a:solidFill>
              </a:rPr>
              <a:t>padlet</a:t>
            </a:r>
            <a:endParaRPr lang="el-GR" dirty="0">
              <a:solidFill>
                <a:srgbClr val="002060"/>
              </a:solidFill>
            </a:endParaRPr>
          </a:p>
        </p:txBody>
      </p:sp>
      <p:sp>
        <p:nvSpPr>
          <p:cNvPr id="4" name="Τίτλος 1"/>
          <p:cNvSpPr txBox="1">
            <a:spLocks/>
          </p:cNvSpPr>
          <p:nvPr/>
        </p:nvSpPr>
        <p:spPr bwMode="auto">
          <a:xfrm>
            <a:off x="467544" y="1052736"/>
            <a:ext cx="7992888" cy="13620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cap="all">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algn="ctr"/>
            <a:r>
              <a:rPr lang="el-GR" sz="5400" u="sng" dirty="0" smtClean="0">
                <a:effectLst>
                  <a:outerShdw blurRad="38100" dist="38100" dir="2700000" algn="tl">
                    <a:srgbClr val="000000">
                      <a:alpha val="43137"/>
                    </a:srgbClr>
                  </a:outerShdw>
                </a:effectLst>
              </a:rPr>
              <a:t>ΨΗΦΙΑΚΟΙ ΠΙΝΑΚΕΣ </a:t>
            </a:r>
            <a:endParaRPr lang="el-GR" sz="5400"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864212371"/>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Ομάδα 2"/>
          <p:cNvGrpSpPr/>
          <p:nvPr/>
        </p:nvGrpSpPr>
        <p:grpSpPr>
          <a:xfrm>
            <a:off x="0" y="332656"/>
            <a:ext cx="9144000" cy="6523519"/>
            <a:chOff x="0" y="332656"/>
            <a:chExt cx="9144000" cy="6523519"/>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722" t="14031" r="2041" b="12755"/>
            <a:stretch/>
          </p:blipFill>
          <p:spPr bwMode="auto">
            <a:xfrm>
              <a:off x="0" y="1052736"/>
              <a:ext cx="9144000" cy="5803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Ορθογώνιο 1"/>
            <p:cNvSpPr/>
            <p:nvPr/>
          </p:nvSpPr>
          <p:spPr>
            <a:xfrm>
              <a:off x="2700353" y="332656"/>
              <a:ext cx="4488280" cy="410882"/>
            </a:xfrm>
            <a:prstGeom prst="rect">
              <a:avLst/>
            </a:prstGeom>
          </p:spPr>
          <p:txBody>
            <a:bodyPr wrap="none">
              <a:spAutoFit/>
            </a:bodyPr>
            <a:lstStyle/>
            <a:p>
              <a:pPr>
                <a:lnSpc>
                  <a:spcPct val="115000"/>
                </a:lnSpc>
                <a:spcAft>
                  <a:spcPts val="1000"/>
                </a:spcAft>
              </a:pPr>
              <a:r>
                <a:rPr lang="el-GR" u="sng" dirty="0">
                  <a:solidFill>
                    <a:srgbClr val="0000FF"/>
                  </a:solidFill>
                  <a:latin typeface="Calibri"/>
                  <a:ea typeface="Times New Roman"/>
                  <a:cs typeface="Times New Roman"/>
                </a:rPr>
                <a:t>Η ΕΚΠΑΙΔΕΥΣΗ </a:t>
              </a:r>
              <a:r>
                <a:rPr lang="el-GR" u="sng" dirty="0" smtClean="0">
                  <a:solidFill>
                    <a:srgbClr val="0000FF"/>
                  </a:solidFill>
                  <a:latin typeface="Calibri"/>
                  <a:ea typeface="Times New Roman"/>
                  <a:cs typeface="Times New Roman"/>
                </a:rPr>
                <a:t>ΣΤΗΝ ΕΛΛΑΔΑ ΤΟΝ 20ό ΑΙΩΝΑ</a:t>
              </a:r>
              <a:endParaRPr lang="el-GR" dirty="0">
                <a:effectLst/>
                <a:latin typeface="Calibri"/>
                <a:ea typeface="Times New Roman"/>
                <a:cs typeface="Times New Roman"/>
              </a:endParaRPr>
            </a:p>
          </p:txBody>
        </p:sp>
      </p:grpSp>
    </p:spTree>
    <p:extLst>
      <p:ext uri="{BB962C8B-B14F-4D97-AF65-F5344CB8AC3E}">
        <p14:creationId xmlns:p14="http://schemas.microsoft.com/office/powerpoint/2010/main" xmlns="" val="412753100"/>
      </p:ext>
    </p:extLst>
  </p:cSld>
  <p:clrMapOvr>
    <a:masterClrMapping/>
  </p:clrMapOvr>
  <p:transition spd="slow">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531" t="10453" r="3954" b="12755"/>
          <a:stretch/>
        </p:blipFill>
        <p:spPr bwMode="auto">
          <a:xfrm>
            <a:off x="0" y="214291"/>
            <a:ext cx="9218645" cy="66437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90698969"/>
      </p:ext>
    </p:extLst>
  </p:cSld>
  <p:clrMapOvr>
    <a:masterClrMapping/>
  </p:clrMapOvr>
  <p:transition spd="slow">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Ομάδα 6"/>
          <p:cNvGrpSpPr/>
          <p:nvPr/>
        </p:nvGrpSpPr>
        <p:grpSpPr>
          <a:xfrm>
            <a:off x="161867" y="548680"/>
            <a:ext cx="8982133" cy="6309319"/>
            <a:chOff x="161867" y="548680"/>
            <a:chExt cx="8982133" cy="6309319"/>
          </a:xfrm>
        </p:grpSpPr>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722" t="12756" r="4336" b="10969"/>
            <a:stretch/>
          </p:blipFill>
          <p:spPr bwMode="auto">
            <a:xfrm>
              <a:off x="161867" y="1278292"/>
              <a:ext cx="8982133" cy="55797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Ορθογώνιο 5"/>
            <p:cNvSpPr/>
            <p:nvPr/>
          </p:nvSpPr>
          <p:spPr>
            <a:xfrm>
              <a:off x="2123728" y="548680"/>
              <a:ext cx="4436664" cy="410882"/>
            </a:xfrm>
            <a:prstGeom prst="rect">
              <a:avLst/>
            </a:prstGeom>
          </p:spPr>
          <p:txBody>
            <a:bodyPr wrap="none">
              <a:spAutoFit/>
            </a:bodyPr>
            <a:lstStyle/>
            <a:p>
              <a:pPr>
                <a:lnSpc>
                  <a:spcPct val="115000"/>
                </a:lnSpc>
                <a:spcAft>
                  <a:spcPts val="1000"/>
                </a:spcAft>
              </a:pPr>
              <a:r>
                <a:rPr lang="el-GR" u="sng" dirty="0">
                  <a:solidFill>
                    <a:srgbClr val="0000FF"/>
                  </a:solidFill>
                  <a:latin typeface="Calibri"/>
                  <a:ea typeface="Times New Roman"/>
                  <a:cs typeface="Times New Roman"/>
                  <a:hlinkClick r:id="rId3"/>
                </a:rPr>
                <a:t>Η ΕΚΠΑΙΔΕΥΣΗ ΣΤΗ ΜΕΤΑΠΟΛΕΜΙΚΗ ΕΛΛΑΔΑ</a:t>
              </a:r>
              <a:endParaRPr lang="el-GR" dirty="0">
                <a:effectLst/>
                <a:latin typeface="Calibri"/>
                <a:ea typeface="Times New Roman"/>
                <a:cs typeface="Times New Roman"/>
              </a:endParaRPr>
            </a:p>
          </p:txBody>
        </p:sp>
      </p:grpSp>
    </p:spTree>
    <p:extLst>
      <p:ext uri="{BB962C8B-B14F-4D97-AF65-F5344CB8AC3E}">
        <p14:creationId xmlns:p14="http://schemas.microsoft.com/office/powerpoint/2010/main" xmlns="" val="3495728877"/>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Ομάδα 5"/>
          <p:cNvGrpSpPr/>
          <p:nvPr/>
        </p:nvGrpSpPr>
        <p:grpSpPr>
          <a:xfrm>
            <a:off x="1" y="404664"/>
            <a:ext cx="9143999" cy="6453336"/>
            <a:chOff x="1" y="404664"/>
            <a:chExt cx="9143999" cy="6453336"/>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339" t="13010" b="12245"/>
            <a:stretch/>
          </p:blipFill>
          <p:spPr bwMode="auto">
            <a:xfrm>
              <a:off x="1" y="951722"/>
              <a:ext cx="9143999" cy="59062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Ορθογώνιο 4"/>
            <p:cNvSpPr/>
            <p:nvPr/>
          </p:nvSpPr>
          <p:spPr>
            <a:xfrm>
              <a:off x="3457336" y="404664"/>
              <a:ext cx="2229328" cy="410882"/>
            </a:xfrm>
            <a:prstGeom prst="rect">
              <a:avLst/>
            </a:prstGeom>
          </p:spPr>
          <p:txBody>
            <a:bodyPr wrap="none">
              <a:spAutoFit/>
            </a:bodyPr>
            <a:lstStyle/>
            <a:p>
              <a:pPr>
                <a:lnSpc>
                  <a:spcPct val="115000"/>
                </a:lnSpc>
                <a:spcAft>
                  <a:spcPts val="1000"/>
                </a:spcAft>
              </a:pPr>
              <a:r>
                <a:rPr lang="el-GR" u="sng" dirty="0">
                  <a:solidFill>
                    <a:srgbClr val="0000FF"/>
                  </a:solidFill>
                  <a:latin typeface="Calibri"/>
                  <a:ea typeface="Times New Roman"/>
                  <a:cs typeface="Times New Roman"/>
                  <a:hlinkClick r:id="rId3"/>
                </a:rPr>
                <a:t>Ιστορία των σχολείων</a:t>
              </a:r>
              <a:endParaRPr lang="el-GR" dirty="0">
                <a:effectLst/>
                <a:latin typeface="Calibri"/>
                <a:ea typeface="Times New Roman"/>
                <a:cs typeface="Times New Roman"/>
              </a:endParaRPr>
            </a:p>
          </p:txBody>
        </p:sp>
      </p:grpSp>
    </p:spTree>
    <p:extLst>
      <p:ext uri="{BB962C8B-B14F-4D97-AF65-F5344CB8AC3E}">
        <p14:creationId xmlns:p14="http://schemas.microsoft.com/office/powerpoint/2010/main" xmlns="" val="3588238338"/>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Ομάδα 3"/>
          <p:cNvGrpSpPr/>
          <p:nvPr/>
        </p:nvGrpSpPr>
        <p:grpSpPr>
          <a:xfrm>
            <a:off x="127992" y="332656"/>
            <a:ext cx="8994710" cy="6405597"/>
            <a:chOff x="127992" y="332656"/>
            <a:chExt cx="8994710" cy="6405597"/>
          </a:xfrm>
        </p:grpSpPr>
        <p:sp>
          <p:nvSpPr>
            <p:cNvPr id="2" name="Ορθογώνιο 1"/>
            <p:cNvSpPr/>
            <p:nvPr/>
          </p:nvSpPr>
          <p:spPr>
            <a:xfrm>
              <a:off x="3470718" y="332656"/>
              <a:ext cx="2426498" cy="410882"/>
            </a:xfrm>
            <a:prstGeom prst="rect">
              <a:avLst/>
            </a:prstGeom>
          </p:spPr>
          <p:txBody>
            <a:bodyPr wrap="none">
              <a:spAutoFit/>
            </a:bodyPr>
            <a:lstStyle/>
            <a:p>
              <a:pPr>
                <a:lnSpc>
                  <a:spcPct val="115000"/>
                </a:lnSpc>
                <a:spcAft>
                  <a:spcPts val="1000"/>
                </a:spcAft>
              </a:pPr>
              <a:r>
                <a:rPr lang="el-GR" u="sng" dirty="0">
                  <a:solidFill>
                    <a:srgbClr val="0000FF"/>
                  </a:solidFill>
                  <a:latin typeface="Calibri"/>
                  <a:ea typeface="Times New Roman"/>
                  <a:cs typeface="Times New Roman"/>
                  <a:hlinkClick r:id="rId2"/>
                </a:rPr>
                <a:t>Η Ιστορία των σχολείων</a:t>
              </a:r>
              <a:endParaRPr lang="el-GR" dirty="0">
                <a:effectLst/>
                <a:latin typeface="Calibri"/>
                <a:ea typeface="Times New Roman"/>
                <a:cs typeface="Times New Roman"/>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1530" t="11990" b="12244"/>
            <a:stretch/>
          </p:blipFill>
          <p:spPr bwMode="auto">
            <a:xfrm>
              <a:off x="127992" y="757331"/>
              <a:ext cx="8994710" cy="59809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916425716"/>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Ομάδα 2"/>
          <p:cNvGrpSpPr/>
          <p:nvPr/>
        </p:nvGrpSpPr>
        <p:grpSpPr>
          <a:xfrm>
            <a:off x="0" y="332656"/>
            <a:ext cx="9154086" cy="6525344"/>
            <a:chOff x="0" y="332656"/>
            <a:chExt cx="9154086" cy="6525344"/>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11937" r="2807" b="12732"/>
            <a:stretch/>
          </p:blipFill>
          <p:spPr bwMode="auto">
            <a:xfrm>
              <a:off x="0" y="1119673"/>
              <a:ext cx="9154086" cy="57383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Ορθογώνιο 1"/>
            <p:cNvSpPr/>
            <p:nvPr/>
          </p:nvSpPr>
          <p:spPr>
            <a:xfrm>
              <a:off x="2699792" y="332656"/>
              <a:ext cx="3148939" cy="410882"/>
            </a:xfrm>
            <a:prstGeom prst="rect">
              <a:avLst/>
            </a:prstGeom>
          </p:spPr>
          <p:txBody>
            <a:bodyPr wrap="none">
              <a:spAutoFit/>
            </a:bodyPr>
            <a:lstStyle/>
            <a:p>
              <a:pPr>
                <a:lnSpc>
                  <a:spcPct val="115000"/>
                </a:lnSpc>
                <a:spcAft>
                  <a:spcPts val="1000"/>
                </a:spcAft>
              </a:pPr>
              <a:r>
                <a:rPr lang="el-GR" u="sng" dirty="0">
                  <a:solidFill>
                    <a:srgbClr val="0000FF"/>
                  </a:solidFill>
                  <a:latin typeface="Calibri"/>
                  <a:ea typeface="Times New Roman"/>
                  <a:cs typeface="Times New Roman"/>
                  <a:hlinkClick r:id="rId3"/>
                </a:rPr>
                <a:t>ΣΧΟΛΕΙΑ ΣΤΑ ΠΑΛΙΑ ΤΑ ΧΡΟΝΙΑ.</a:t>
              </a:r>
              <a:endParaRPr lang="el-GR" dirty="0">
                <a:effectLst/>
                <a:latin typeface="Calibri"/>
                <a:ea typeface="Times New Roman"/>
                <a:cs typeface="Times New Roman"/>
              </a:endParaRPr>
            </a:p>
          </p:txBody>
        </p:sp>
      </p:grpSp>
    </p:spTree>
    <p:extLst>
      <p:ext uri="{BB962C8B-B14F-4D97-AF65-F5344CB8AC3E}">
        <p14:creationId xmlns:p14="http://schemas.microsoft.com/office/powerpoint/2010/main" xmlns="" val="2849673630"/>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Ομάδα 2"/>
          <p:cNvGrpSpPr/>
          <p:nvPr/>
        </p:nvGrpSpPr>
        <p:grpSpPr>
          <a:xfrm>
            <a:off x="130629" y="188640"/>
            <a:ext cx="9013372" cy="6512603"/>
            <a:chOff x="130629" y="188640"/>
            <a:chExt cx="9013372" cy="6512603"/>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339" t="11991" r="3763" b="6249"/>
            <a:stretch/>
          </p:blipFill>
          <p:spPr bwMode="auto">
            <a:xfrm>
              <a:off x="130629" y="877078"/>
              <a:ext cx="9013372" cy="58241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Ορθογώνιο 1"/>
            <p:cNvSpPr/>
            <p:nvPr/>
          </p:nvSpPr>
          <p:spPr>
            <a:xfrm>
              <a:off x="2771800" y="188640"/>
              <a:ext cx="2978188" cy="410882"/>
            </a:xfrm>
            <a:prstGeom prst="rect">
              <a:avLst/>
            </a:prstGeom>
          </p:spPr>
          <p:txBody>
            <a:bodyPr wrap="none">
              <a:spAutoFit/>
            </a:bodyPr>
            <a:lstStyle/>
            <a:p>
              <a:pPr>
                <a:lnSpc>
                  <a:spcPct val="115000"/>
                </a:lnSpc>
                <a:spcAft>
                  <a:spcPts val="1000"/>
                </a:spcAft>
              </a:pPr>
              <a:r>
                <a:rPr lang="el-GR" u="sng" dirty="0">
                  <a:solidFill>
                    <a:srgbClr val="0000FF"/>
                  </a:solidFill>
                  <a:latin typeface="Calibri"/>
                  <a:ea typeface="Times New Roman"/>
                  <a:cs typeface="Times New Roman"/>
                  <a:hlinkClick r:id="rId3"/>
                </a:rPr>
                <a:t>ΕΝΑ ΣΧΟΛΕΙΟ ΑΛΛΗΣ ΕΠΟΧΗΣ</a:t>
              </a:r>
              <a:endParaRPr lang="el-GR" dirty="0">
                <a:effectLst/>
                <a:latin typeface="Calibri"/>
                <a:ea typeface="Times New Roman"/>
                <a:cs typeface="Times New Roman"/>
              </a:endParaRPr>
            </a:p>
          </p:txBody>
        </p:sp>
      </p:grpSp>
    </p:spTree>
    <p:extLst>
      <p:ext uri="{BB962C8B-B14F-4D97-AF65-F5344CB8AC3E}">
        <p14:creationId xmlns:p14="http://schemas.microsoft.com/office/powerpoint/2010/main" xmlns="" val="2774529069"/>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428604"/>
            <a:ext cx="4286248" cy="6440490"/>
          </a:xfrm>
          <a:prstGeom prst="rect">
            <a:avLst/>
          </a:prstGeom>
          <a:noFill/>
          <a:ln w="9525">
            <a:noFill/>
            <a:miter lim="800000"/>
            <a:headEnd/>
            <a:tailEnd/>
          </a:ln>
          <a:effectLst/>
        </p:spPr>
      </p:pic>
      <p:pic>
        <p:nvPicPr>
          <p:cNvPr id="1027" name="Picture 3" descr="H:\ΠΡΟΓΡΑΜΜΑ ΠΟΛΙΤΙΣΤΙΚΟ ΣΧΟΛΕΙΟ ΧΑΛΚΗΔΟΝΑ\Πρόγραμμα Α3\IMG-62ebbfe994886265920bfa00c468c158-V.jpg"/>
          <p:cNvPicPr>
            <a:picLocks noChangeAspect="1" noChangeArrowheads="1"/>
          </p:cNvPicPr>
          <p:nvPr/>
        </p:nvPicPr>
        <p:blipFill>
          <a:blip r:embed="rId3"/>
          <a:srcRect/>
          <a:stretch>
            <a:fillRect/>
          </a:stretch>
        </p:blipFill>
        <p:spPr bwMode="auto">
          <a:xfrm>
            <a:off x="4286249" y="428604"/>
            <a:ext cx="4857752" cy="6429396"/>
          </a:xfrm>
          <a:prstGeom prst="rect">
            <a:avLst/>
          </a:prstGeom>
          <a:noFill/>
        </p:spPr>
      </p:pic>
      <p:sp>
        <p:nvSpPr>
          <p:cNvPr id="4" name="3 - TextBox"/>
          <p:cNvSpPr txBox="1"/>
          <p:nvPr/>
        </p:nvSpPr>
        <p:spPr>
          <a:xfrm>
            <a:off x="0" y="0"/>
            <a:ext cx="5857884" cy="400110"/>
          </a:xfrm>
          <a:prstGeom prst="rect">
            <a:avLst/>
          </a:prstGeom>
          <a:noFill/>
        </p:spPr>
        <p:txBody>
          <a:bodyPr wrap="square" rtlCol="0">
            <a:spAutoFit/>
          </a:bodyPr>
          <a:lstStyle/>
          <a:p>
            <a:r>
              <a:rPr lang="el-GR" sz="2000" b="1" dirty="0" smtClean="0"/>
              <a:t>Οι αφίσες μας</a:t>
            </a:r>
            <a:endParaRPr lang="el-GR" sz="2000" b="1" dirty="0"/>
          </a:p>
        </p:txBody>
      </p:sp>
      <p:sp>
        <p:nvSpPr>
          <p:cNvPr id="5" name="4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4</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Ομάδα 2"/>
          <p:cNvGrpSpPr/>
          <p:nvPr/>
        </p:nvGrpSpPr>
        <p:grpSpPr>
          <a:xfrm>
            <a:off x="1" y="404664"/>
            <a:ext cx="9143999" cy="6453336"/>
            <a:chOff x="1" y="404664"/>
            <a:chExt cx="9143999" cy="6453336"/>
          </a:xfrm>
        </p:grpSpPr>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14286" r="2232" b="8673"/>
            <a:stretch/>
          </p:blipFill>
          <p:spPr bwMode="auto">
            <a:xfrm>
              <a:off x="1" y="1045029"/>
              <a:ext cx="9143999" cy="58129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Ορθογώνιο 1"/>
            <p:cNvSpPr/>
            <p:nvPr/>
          </p:nvSpPr>
          <p:spPr>
            <a:xfrm>
              <a:off x="2915816" y="404664"/>
              <a:ext cx="2929263" cy="410882"/>
            </a:xfrm>
            <a:prstGeom prst="rect">
              <a:avLst/>
            </a:prstGeom>
          </p:spPr>
          <p:txBody>
            <a:bodyPr wrap="none">
              <a:spAutoFit/>
            </a:bodyPr>
            <a:lstStyle/>
            <a:p>
              <a:pPr>
                <a:lnSpc>
                  <a:spcPct val="115000"/>
                </a:lnSpc>
                <a:spcAft>
                  <a:spcPts val="1000"/>
                </a:spcAft>
              </a:pPr>
              <a:r>
                <a:rPr lang="el-GR" u="sng" dirty="0">
                  <a:solidFill>
                    <a:srgbClr val="0000FF"/>
                  </a:solidFill>
                  <a:latin typeface="Calibri"/>
                  <a:ea typeface="Times New Roman"/>
                  <a:cs typeface="Times New Roman"/>
                  <a:hlinkClick r:id="rId3"/>
                </a:rPr>
                <a:t>ΣΧΟΛΕΙΟ ΤΟΥ ΠΑΡΕΛΘΟΝΤΟΣ</a:t>
              </a:r>
              <a:endParaRPr lang="el-GR" dirty="0">
                <a:effectLst/>
                <a:latin typeface="Calibri"/>
                <a:ea typeface="Times New Roman"/>
                <a:cs typeface="Times New Roman"/>
              </a:endParaRPr>
            </a:p>
          </p:txBody>
        </p:sp>
      </p:grpSp>
    </p:spTree>
    <p:extLst>
      <p:ext uri="{BB962C8B-B14F-4D97-AF65-F5344CB8AC3E}">
        <p14:creationId xmlns:p14="http://schemas.microsoft.com/office/powerpoint/2010/main" xmlns="" val="2702554860"/>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Ομάδα 2"/>
          <p:cNvGrpSpPr/>
          <p:nvPr/>
        </p:nvGrpSpPr>
        <p:grpSpPr>
          <a:xfrm>
            <a:off x="0" y="476672"/>
            <a:ext cx="9144000" cy="6381328"/>
            <a:chOff x="0" y="476672"/>
            <a:chExt cx="9144000" cy="6381328"/>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15051" r="4720" b="11734"/>
            <a:stretch/>
          </p:blipFill>
          <p:spPr bwMode="auto">
            <a:xfrm>
              <a:off x="0" y="1101012"/>
              <a:ext cx="9144000" cy="5756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Ορθογώνιο 1"/>
            <p:cNvSpPr/>
            <p:nvPr/>
          </p:nvSpPr>
          <p:spPr>
            <a:xfrm>
              <a:off x="2123728" y="476672"/>
              <a:ext cx="3750322" cy="392159"/>
            </a:xfrm>
            <a:prstGeom prst="rect">
              <a:avLst/>
            </a:prstGeom>
          </p:spPr>
          <p:txBody>
            <a:bodyPr wrap="none">
              <a:spAutoFit/>
            </a:bodyPr>
            <a:lstStyle/>
            <a:p>
              <a:pPr>
                <a:lnSpc>
                  <a:spcPct val="115000"/>
                </a:lnSpc>
                <a:spcAft>
                  <a:spcPts val="1000"/>
                </a:spcAft>
              </a:pPr>
              <a:r>
                <a:rPr lang="el-GR" b="1" u="sng" dirty="0">
                  <a:solidFill>
                    <a:schemeClr val="tx2"/>
                  </a:solidFill>
                  <a:latin typeface="Calibri"/>
                  <a:ea typeface="Times New Roman"/>
                  <a:cs typeface="Times New Roman"/>
                  <a:hlinkClick r:id="rId3"/>
                </a:rPr>
                <a:t>ΑΝΑΜΝΗΣΤΙΚΟ - </a:t>
              </a:r>
              <a:r>
                <a:rPr lang="el-GR" b="1" u="sng" dirty="0" smtClean="0">
                  <a:solidFill>
                    <a:schemeClr val="tx2"/>
                  </a:solidFill>
                  <a:latin typeface="Calibri"/>
                  <a:ea typeface="Times New Roman"/>
                  <a:cs typeface="Times New Roman"/>
                  <a:hlinkClick r:id="rId3"/>
                </a:rPr>
                <a:t>ΑΞΕΧΑΣΤΟ </a:t>
              </a:r>
              <a:r>
                <a:rPr lang="el-GR" b="1" u="sng" dirty="0">
                  <a:solidFill>
                    <a:schemeClr val="tx2"/>
                  </a:solidFill>
                  <a:latin typeface="Calibri"/>
                  <a:ea typeface="Times New Roman"/>
                  <a:cs typeface="Times New Roman"/>
                  <a:hlinkClick r:id="rId3"/>
                </a:rPr>
                <a:t>ΣΧΟΛΕΙΟ</a:t>
              </a:r>
              <a:endParaRPr lang="el-GR" b="1" dirty="0">
                <a:solidFill>
                  <a:schemeClr val="tx2"/>
                </a:solidFill>
                <a:effectLst/>
                <a:latin typeface="Calibri"/>
                <a:ea typeface="Times New Roman"/>
                <a:cs typeface="Times New Roman"/>
              </a:endParaRPr>
            </a:p>
          </p:txBody>
        </p:sp>
      </p:grpSp>
    </p:spTree>
    <p:extLst>
      <p:ext uri="{BB962C8B-B14F-4D97-AF65-F5344CB8AC3E}">
        <p14:creationId xmlns:p14="http://schemas.microsoft.com/office/powerpoint/2010/main" xmlns="" val="2440579597"/>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26874" y="3501008"/>
            <a:ext cx="7674227" cy="2798501"/>
          </a:xfrm>
        </p:spPr>
        <p:txBody>
          <a:bodyPr/>
          <a:lstStyle/>
          <a:p>
            <a:pPr algn="ctr"/>
            <a:r>
              <a:rPr lang="el-GR" dirty="0" smtClean="0"/>
              <a:t>ΑΠΟ ΠΡΟΣΩΠΑ ΤΟΥ ΣΤΕΝΟΥ ΟΙΚΟΓΕΝΕΙΑΚΟΥ </a:t>
            </a:r>
            <a:r>
              <a:rPr lang="el-GR" dirty="0" err="1" smtClean="0"/>
              <a:t>τουΣ</a:t>
            </a:r>
            <a:r>
              <a:rPr lang="el-GR" dirty="0" smtClean="0"/>
              <a:t> </a:t>
            </a:r>
            <a:br>
              <a:rPr lang="el-GR" dirty="0" smtClean="0"/>
            </a:br>
            <a:r>
              <a:rPr lang="el-GR" dirty="0" smtClean="0"/>
              <a:t>ΠΕΡΙΒΑΛΛΟΝΤΟΣ</a:t>
            </a:r>
            <a:endParaRPr lang="el-GR" dirty="0">
              <a:solidFill>
                <a:srgbClr val="002060"/>
              </a:solidFill>
            </a:endParaRPr>
          </a:p>
        </p:txBody>
      </p:sp>
      <p:sp>
        <p:nvSpPr>
          <p:cNvPr id="4" name="Τίτλος 1"/>
          <p:cNvSpPr txBox="1">
            <a:spLocks/>
          </p:cNvSpPr>
          <p:nvPr/>
        </p:nvSpPr>
        <p:spPr bwMode="auto">
          <a:xfrm>
            <a:off x="467544" y="1052736"/>
            <a:ext cx="7992888" cy="187220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cap="all">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algn="ctr"/>
            <a:r>
              <a:rPr lang="el-GR" sz="5400" u="sng" dirty="0" smtClean="0">
                <a:solidFill>
                  <a:srgbClr val="990000"/>
                </a:solidFill>
                <a:effectLst>
                  <a:outerShdw blurRad="38100" dist="38100" dir="2700000" algn="tl">
                    <a:srgbClr val="000000">
                      <a:alpha val="43137"/>
                    </a:srgbClr>
                  </a:outerShdw>
                </a:effectLst>
              </a:rPr>
              <a:t>ΣΥΝΕΝΤΕΥΞΕΙΣ ΜΑΘΗΤΩΝ </a:t>
            </a:r>
            <a:endParaRPr lang="el-GR" sz="5400" u="sng" dirty="0">
              <a:solidFill>
                <a:srgbClr val="99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138583166"/>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ΤΑ ΜΑΘΗΤΙΚΑ ΧΡΟΝΙΑ ΤΗΣ ΓΙΑΓΙΑΣ ΜΟΥ-ΜΠΑΛΤΑΤΖΗΣ ΔΗΜΗΤΡΗΣ.wmv">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a:stretch>
            <a:fillRect/>
          </a:stretch>
        </p:blipFill>
        <p:spPr>
          <a:xfrm>
            <a:off x="1115616" y="836712"/>
            <a:ext cx="7452320" cy="5046125"/>
          </a:xfrm>
          <a:prstGeom prst="rect">
            <a:avLst/>
          </a:prstGeom>
        </p:spPr>
      </p:pic>
      <p:pic>
        <p:nvPicPr>
          <p:cNvPr id="3" name="ΤΑ ΜΑΘΗΤΙΚΑ ΧΡΟΝΙΑ ΤΗΣ ΓΙΑΓΙΑΣ ΜΟΥ-ΜΠΑΛΤΑΤΖΗΣ ΔΗΜΗΤΡΗΣ.wmv">
            <a:hlinkClick r:id="" action="ppaction://media"/>
          </p:cNvPr>
          <p:cNvPicPr>
            <a:picLocks noRot="1" noChangeAspect="1"/>
          </p:cNvPicPr>
          <p:nvPr>
            <a:videoFile r:link="rId2"/>
          </p:nvPr>
        </p:nvPicPr>
        <p:blipFill>
          <a:blip r:embed="rId6"/>
          <a:stretch>
            <a:fillRect/>
          </a:stretch>
        </p:blipFill>
        <p:spPr>
          <a:xfrm>
            <a:off x="571472" y="428604"/>
            <a:ext cx="8072462" cy="6054347"/>
          </a:xfrm>
          <a:prstGeom prst="rect">
            <a:avLst/>
          </a:prstGeom>
        </p:spPr>
      </p:pic>
    </p:spTree>
    <p:extLst>
      <p:ext uri="{BB962C8B-B14F-4D97-AF65-F5344CB8AC3E}">
        <p14:creationId xmlns:p14="http://schemas.microsoft.com/office/powerpoint/2010/main" xmlns="" val="2944831376"/>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422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video>
              <p:cMediaNode>
                <p:cTn id="18"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ΤΑ ΜΑΘΗΤΙΚΑ ΧΡΟΝΙΑ ΤΟΥ ΠΑΠΠΟΥ ΜΟΥ-ΜΠΑΛΤΑΤΖΗΣ ΔΗΜΗΤΡΗΣ.wmv">
            <a:hlinkClick r:id="" action="ppaction://media"/>
          </p:cNvPr>
          <p:cNvPicPr>
            <a:picLocks noRot="1" noChangeAspect="1"/>
          </p:cNvPicPr>
          <p:nvPr>
            <a:videoFile r:link="rId1"/>
          </p:nvPr>
        </p:nvPicPr>
        <p:blipFill>
          <a:blip r:embed="rId3"/>
          <a:stretch>
            <a:fillRect/>
          </a:stretch>
        </p:blipFill>
        <p:spPr>
          <a:xfrm>
            <a:off x="357158" y="214290"/>
            <a:ext cx="8429652" cy="6322239"/>
          </a:xfrm>
          <a:prstGeom prst="rect">
            <a:avLst/>
          </a:prstGeom>
        </p:spPr>
      </p:pic>
    </p:spTree>
    <p:extLst>
      <p:ext uri="{BB962C8B-B14F-4D97-AF65-F5344CB8AC3E}">
        <p14:creationId xmlns:p14="http://schemas.microsoft.com/office/powerpoint/2010/main" xmlns="" val="2427719838"/>
      </p:ext>
    </p:extLst>
  </p:cSld>
  <p:clrMapOvr>
    <a:masterClrMapping/>
  </p:clrMapOvr>
  <p:transition spd="slow">
    <p:zoom/>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98882" y="3861048"/>
            <a:ext cx="7674227" cy="2798501"/>
          </a:xfrm>
        </p:spPr>
        <p:txBody>
          <a:bodyPr/>
          <a:lstStyle/>
          <a:p>
            <a:pPr algn="ctr"/>
            <a:r>
              <a:rPr lang="el-GR" dirty="0" smtClean="0"/>
              <a:t>Μια </a:t>
            </a:r>
            <a:r>
              <a:rPr lang="el-GR" dirty="0" err="1" smtClean="0"/>
              <a:t>διαδυκτιακη</a:t>
            </a:r>
            <a:r>
              <a:rPr lang="el-GR" dirty="0" smtClean="0"/>
              <a:t> </a:t>
            </a:r>
            <a:r>
              <a:rPr lang="el-GR" dirty="0" err="1" smtClean="0"/>
              <a:t>ψηφιακη</a:t>
            </a:r>
            <a:r>
              <a:rPr lang="el-GR" dirty="0" smtClean="0"/>
              <a:t> </a:t>
            </a:r>
            <a:r>
              <a:rPr lang="el-GR" dirty="0" err="1" smtClean="0"/>
              <a:t>περιηγηση</a:t>
            </a:r>
            <a:r>
              <a:rPr lang="el-GR" dirty="0" smtClean="0"/>
              <a:t> με το </a:t>
            </a:r>
            <a:br>
              <a:rPr lang="el-GR" dirty="0" smtClean="0"/>
            </a:br>
            <a:r>
              <a:rPr lang="en-US" dirty="0" err="1" smtClean="0"/>
              <a:t>artsteps</a:t>
            </a:r>
            <a:endParaRPr lang="el-GR" dirty="0">
              <a:solidFill>
                <a:srgbClr val="002060"/>
              </a:solidFill>
            </a:endParaRPr>
          </a:p>
        </p:txBody>
      </p:sp>
      <p:sp>
        <p:nvSpPr>
          <p:cNvPr id="4" name="Τίτλος 1"/>
          <p:cNvSpPr txBox="1">
            <a:spLocks/>
          </p:cNvSpPr>
          <p:nvPr/>
        </p:nvSpPr>
        <p:spPr bwMode="auto">
          <a:xfrm>
            <a:off x="539552" y="980728"/>
            <a:ext cx="7992888" cy="25922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cap="all">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algn="ctr"/>
            <a:r>
              <a:rPr lang="el-GR" sz="5400" u="sng" dirty="0" smtClean="0">
                <a:solidFill>
                  <a:srgbClr val="990000"/>
                </a:solidFill>
                <a:effectLst>
                  <a:outerShdw blurRad="38100" dist="38100" dir="2700000" algn="tl">
                    <a:srgbClr val="000000">
                      <a:alpha val="43137"/>
                    </a:srgbClr>
                  </a:outerShdw>
                </a:effectLst>
              </a:rPr>
              <a:t>ΟΛΟ ΤΟ ΥΛΙΚΟ ΣΕ ΕΝΑ…ΜΟΥΣΕΙΟ</a:t>
            </a:r>
            <a:endParaRPr lang="el-GR" sz="5400" u="sng" dirty="0">
              <a:solidFill>
                <a:srgbClr val="99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163962207"/>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Ορθογώνιο 4">
            <a:hlinkClick r:id="rId2" action="ppaction://hlinksldjump"/>
          </p:cNvPr>
          <p:cNvSpPr/>
          <p:nvPr/>
        </p:nvSpPr>
        <p:spPr>
          <a:xfrm>
            <a:off x="785786" y="6215082"/>
            <a:ext cx="8063124" cy="369332"/>
          </a:xfrm>
          <a:prstGeom prst="rect">
            <a:avLst/>
          </a:prstGeom>
        </p:spPr>
        <p:txBody>
          <a:bodyPr wrap="square">
            <a:spAutoFit/>
          </a:bodyPr>
          <a:lstStyle/>
          <a:p>
            <a:r>
              <a:rPr lang="en-US" dirty="0">
                <a:solidFill>
                  <a:schemeClr val="bg2">
                    <a:lumMod val="75000"/>
                  </a:schemeClr>
                </a:solidFill>
              </a:rPr>
              <a:t>https://www.artsteps.com/curate/6092fb4bfc240160d6f49c89/5</a:t>
            </a:r>
            <a:endParaRPr lang="el-GR" dirty="0">
              <a:solidFill>
                <a:schemeClr val="bg2">
                  <a:lumMod val="75000"/>
                </a:schemeClr>
              </a:solidFill>
            </a:endParaRPr>
          </a:p>
        </p:txBody>
      </p:sp>
      <p:pic>
        <p:nvPicPr>
          <p:cNvPr id="1026" name="Picture 2"/>
          <p:cNvPicPr>
            <a:picLocks noChangeAspect="1" noChangeArrowheads="1"/>
          </p:cNvPicPr>
          <p:nvPr/>
        </p:nvPicPr>
        <p:blipFill>
          <a:blip r:embed="rId3"/>
          <a:srcRect/>
          <a:stretch>
            <a:fillRect/>
          </a:stretch>
        </p:blipFill>
        <p:spPr bwMode="auto">
          <a:xfrm>
            <a:off x="0" y="1"/>
            <a:ext cx="9144000" cy="6072206"/>
          </a:xfrm>
          <a:prstGeom prst="rect">
            <a:avLst/>
          </a:prstGeom>
          <a:noFill/>
          <a:ln w="9525">
            <a:noFill/>
            <a:miter lim="800000"/>
            <a:headEnd/>
            <a:tailEnd/>
          </a:ln>
          <a:effectLst/>
        </p:spPr>
      </p:pic>
    </p:spTree>
    <p:extLst>
      <p:ext uri="{BB962C8B-B14F-4D97-AF65-F5344CB8AC3E}">
        <p14:creationId xmlns:p14="http://schemas.microsoft.com/office/powerpoint/2010/main" xmlns="" val="3599749026"/>
      </p:ext>
    </p:extLst>
  </p:cSld>
  <p:clrMapOvr>
    <a:masterClrMapping/>
  </p:clrMapOvr>
  <p:transition spd="slow">
    <p:zo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C:\Users\sasad\Documents\ΑΠΌ ΤΟ ΚΟΝΔΥΛΙ ΣΤΟ ΜΑΥΡΟΠΙΝΑΚΑ\Εικόνες σχολικής ζωής.pn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23067" t="32972" r="2472" b="9630"/>
          <a:stretch/>
        </p:blipFill>
        <p:spPr bwMode="auto">
          <a:xfrm>
            <a:off x="179512" y="0"/>
            <a:ext cx="9033454"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707904" y="548680"/>
            <a:ext cx="4248472" cy="369332"/>
          </a:xfrm>
          <a:prstGeom prst="rect">
            <a:avLst/>
          </a:prstGeom>
          <a:noFill/>
        </p:spPr>
        <p:txBody>
          <a:bodyPr wrap="square" rtlCol="0">
            <a:spAutoFit/>
          </a:bodyPr>
          <a:lstStyle/>
          <a:p>
            <a:r>
              <a:rPr lang="el-GR" b="1" dirty="0" smtClean="0">
                <a:effectLst>
                  <a:outerShdw blurRad="38100" dist="38100" dir="2700000" algn="tl">
                    <a:srgbClr val="000000">
                      <a:alpha val="43137"/>
                    </a:srgbClr>
                  </a:outerShdw>
                </a:effectLst>
              </a:rPr>
              <a:t>ΑΙΘΟΥΣΑ ΣΧΟΛΙΚΗΣ ΖΩΗΣ </a:t>
            </a:r>
            <a:endParaRPr lang="el-GR"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104847381"/>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C:\Users\sasad\Documents\ΑΠΌ ΤΟ ΚΟΝΔΥΛΙ ΣΤΟ ΜΑΥΡΟΠΙΝΑΚΑ\Α'ιθουσα καθηγητών2.pn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22749" t="35424" r="3245" b="4972"/>
          <a:stretch/>
        </p:blipFill>
        <p:spPr bwMode="auto">
          <a:xfrm>
            <a:off x="1" y="0"/>
            <a:ext cx="9143999"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3707904" y="548680"/>
            <a:ext cx="4248472" cy="369332"/>
          </a:xfrm>
          <a:prstGeom prst="rect">
            <a:avLst/>
          </a:prstGeom>
          <a:noFill/>
        </p:spPr>
        <p:txBody>
          <a:bodyPr wrap="square" rtlCol="0">
            <a:spAutoFit/>
          </a:bodyPr>
          <a:lstStyle/>
          <a:p>
            <a:pPr algn="ctr"/>
            <a:r>
              <a:rPr lang="el-GR" b="1" dirty="0" smtClean="0">
                <a:effectLst>
                  <a:outerShdw blurRad="38100" dist="38100" dir="2700000" algn="tl">
                    <a:srgbClr val="000000">
                      <a:alpha val="43137"/>
                    </a:srgbClr>
                  </a:outerShdw>
                </a:effectLst>
              </a:rPr>
              <a:t>ΑΙΘΟΥΣΑ ΚΑΘΗΓΗΤΩΝ </a:t>
            </a:r>
            <a:endParaRPr lang="el-GR"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365571245"/>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descr="C:\Users\sasad\Documents\ΑΠΌ ΤΟ ΚΟΝΔΥΛΙ ΣΤΟ ΜΑΥΡΟΠΙΝΑΚΑ\Αίθουσα εγγράφων.pn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23036" t="34248" r="3100" b="11161"/>
          <a:stretch/>
        </p:blipFill>
        <p:spPr bwMode="auto">
          <a:xfrm>
            <a:off x="0" y="-17140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3786182" y="0"/>
            <a:ext cx="4248472" cy="369332"/>
          </a:xfrm>
          <a:prstGeom prst="rect">
            <a:avLst/>
          </a:prstGeom>
          <a:noFill/>
        </p:spPr>
        <p:txBody>
          <a:bodyPr wrap="square" rtlCol="0">
            <a:spAutoFit/>
          </a:bodyPr>
          <a:lstStyle/>
          <a:p>
            <a:pPr algn="ctr"/>
            <a:r>
              <a:rPr lang="el-GR" b="1" dirty="0" smtClean="0">
                <a:effectLst>
                  <a:outerShdw blurRad="38100" dist="38100" dir="2700000" algn="tl">
                    <a:srgbClr val="000000">
                      <a:alpha val="43137"/>
                    </a:srgbClr>
                  </a:outerShdw>
                </a:effectLst>
              </a:rPr>
              <a:t>ΑΙΘΟΥΣΑ ΕΓΓΡΑΦΩΝ</a:t>
            </a:r>
            <a:endParaRPr lang="el-GR"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761776303"/>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D:\arxeia\Desktop\ΓΥΜΝΑΣΙΟ ΧΑΛΚΗΔΟΝΑΣ\ΠΟΛΙΤΙΣΤΙΚΟ ΠΡΟΓΡΑΜΜΑ-ΕΚΠΑΙΔΕΥΣΗ ΣΤΗΝ ΕΥΡΥΤΕΡΗ ΠΕΡΙΟΧΗ ΤΗΣ ΧΑΛΚΗΔΟΝΑΣ\ΠΡΟΓΡΑΜΜΑ Α3 ΧΑΛΚΗΔΟΝΑ\20201222_191015.jpg"/>
          <p:cNvPicPr>
            <a:picLocks noChangeAspect="1" noChangeArrowheads="1"/>
          </p:cNvPicPr>
          <p:nvPr/>
        </p:nvPicPr>
        <p:blipFill>
          <a:blip r:embed="rId2" cstate="print"/>
          <a:srcRect/>
          <a:stretch>
            <a:fillRect/>
          </a:stretch>
        </p:blipFill>
        <p:spPr bwMode="auto">
          <a:xfrm>
            <a:off x="0" y="0"/>
            <a:ext cx="4643438" cy="6858000"/>
          </a:xfrm>
          <a:prstGeom prst="rect">
            <a:avLst/>
          </a:prstGeom>
          <a:noFill/>
        </p:spPr>
      </p:pic>
      <p:pic>
        <p:nvPicPr>
          <p:cNvPr id="2051" name="Picture 3"/>
          <p:cNvPicPr>
            <a:picLocks noChangeAspect="1" noChangeArrowheads="1"/>
          </p:cNvPicPr>
          <p:nvPr/>
        </p:nvPicPr>
        <p:blipFill>
          <a:blip r:embed="rId3"/>
          <a:srcRect/>
          <a:stretch>
            <a:fillRect/>
          </a:stretch>
        </p:blipFill>
        <p:spPr bwMode="auto">
          <a:xfrm>
            <a:off x="4500562" y="-1"/>
            <a:ext cx="4643438" cy="6835541"/>
          </a:xfrm>
          <a:prstGeom prst="rect">
            <a:avLst/>
          </a:prstGeom>
          <a:noFill/>
          <a:ln w="9525">
            <a:noFill/>
            <a:miter lim="800000"/>
            <a:headEnd/>
            <a:tailEnd/>
          </a:ln>
          <a:effectLst/>
        </p:spPr>
      </p:pic>
      <p:sp>
        <p:nvSpPr>
          <p:cNvPr id="4" name="3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5</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fade">
                                      <p:cBhvr>
                                        <p:cTn id="12"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6" descr="Πηνελόπη Δέλτα"/>
          <p:cNvPicPr>
            <a:picLocks noChangeAspect="1" noChangeArrowheads="1"/>
          </p:cNvPicPr>
          <p:nvPr/>
        </p:nvPicPr>
        <p:blipFill>
          <a:blip r:embed="rId2">
            <a:lum bright="-48000"/>
          </a:blip>
          <a:srcRect/>
          <a:stretch>
            <a:fillRect/>
          </a:stretch>
        </p:blipFill>
        <p:spPr bwMode="auto">
          <a:xfrm>
            <a:off x="0" y="0"/>
            <a:ext cx="9144000" cy="6858000"/>
          </a:xfrm>
          <a:prstGeom prst="rect">
            <a:avLst/>
          </a:prstGeom>
          <a:solidFill>
            <a:schemeClr val="accent1"/>
          </a:solidFill>
          <a:ln w="9525">
            <a:noFill/>
            <a:miter lim="800000"/>
            <a:headEnd/>
            <a:tailEnd/>
          </a:ln>
          <a:effectLst/>
        </p:spPr>
      </p:pic>
      <p:sp>
        <p:nvSpPr>
          <p:cNvPr id="30722" name="Rectangle 8"/>
          <p:cNvSpPr>
            <a:spLocks noChangeArrowheads="1"/>
          </p:cNvSpPr>
          <p:nvPr/>
        </p:nvSpPr>
        <p:spPr bwMode="auto">
          <a:xfrm>
            <a:off x="0" y="1576388"/>
            <a:ext cx="9144000" cy="0"/>
          </a:xfrm>
          <a:prstGeom prst="rect">
            <a:avLst/>
          </a:prstGeom>
          <a:noFill/>
          <a:ln w="9525">
            <a:noFill/>
            <a:miter lim="800000"/>
            <a:headEnd/>
            <a:tailEnd/>
          </a:ln>
        </p:spPr>
        <p:txBody>
          <a:bodyPr wrap="none" anchor="ctr">
            <a:spAutoFit/>
          </a:bodyPr>
          <a:lstStyle/>
          <a:p>
            <a:endParaRPr lang="el-GR"/>
          </a:p>
        </p:txBody>
      </p:sp>
      <p:sp>
        <p:nvSpPr>
          <p:cNvPr id="6" name="5 - TextBox"/>
          <p:cNvSpPr txBox="1"/>
          <p:nvPr/>
        </p:nvSpPr>
        <p:spPr>
          <a:xfrm>
            <a:off x="0" y="285728"/>
            <a:ext cx="8858280" cy="5632311"/>
          </a:xfrm>
          <a:prstGeom prst="rect">
            <a:avLst/>
          </a:prstGeom>
          <a:noFill/>
        </p:spPr>
        <p:txBody>
          <a:bodyPr wrap="square" rtlCol="0">
            <a:spAutoFit/>
          </a:bodyPr>
          <a:lstStyle/>
          <a:p>
            <a:r>
              <a:rPr lang="el-GR" b="1" dirty="0" smtClean="0">
                <a:solidFill>
                  <a:schemeClr val="accent1">
                    <a:lumMod val="20000"/>
                    <a:lumOff val="80000"/>
                  </a:schemeClr>
                </a:solidFill>
              </a:rPr>
              <a:t>ΒΙΒΛΙΟΓΡΑΦΙΑ</a:t>
            </a:r>
          </a:p>
          <a:p>
            <a:endParaRPr lang="el-GR" b="1" dirty="0" smtClean="0">
              <a:solidFill>
                <a:schemeClr val="accent1">
                  <a:lumMod val="20000"/>
                  <a:lumOff val="80000"/>
                </a:schemeClr>
              </a:solidFill>
            </a:endParaRPr>
          </a:p>
          <a:p>
            <a:r>
              <a:rPr lang="el-GR" b="1" i="1" dirty="0" smtClean="0">
                <a:solidFill>
                  <a:schemeClr val="accent1">
                    <a:lumMod val="20000"/>
                    <a:lumOff val="80000"/>
                  </a:schemeClr>
                </a:solidFill>
              </a:rPr>
              <a:t>Στατιστική των Ελληνικών Σχολείων εν τοις </a:t>
            </a:r>
            <a:r>
              <a:rPr lang="el-GR" b="1" i="1" dirty="0" err="1" smtClean="0">
                <a:solidFill>
                  <a:schemeClr val="accent1">
                    <a:lumMod val="20000"/>
                    <a:lumOff val="80000"/>
                  </a:schemeClr>
                </a:solidFill>
              </a:rPr>
              <a:t>Βιλαετίοις</a:t>
            </a:r>
            <a:r>
              <a:rPr lang="el-GR" b="1" i="1" dirty="0" smtClean="0">
                <a:solidFill>
                  <a:schemeClr val="accent1">
                    <a:lumMod val="20000"/>
                    <a:lumOff val="80000"/>
                  </a:schemeClr>
                </a:solidFill>
              </a:rPr>
              <a:t> Θεσσαλονίκης και </a:t>
            </a:r>
            <a:r>
              <a:rPr lang="el-GR" b="1" i="1" dirty="0" err="1" smtClean="0">
                <a:solidFill>
                  <a:schemeClr val="accent1">
                    <a:lumMod val="20000"/>
                    <a:lumOff val="80000"/>
                  </a:schemeClr>
                </a:solidFill>
              </a:rPr>
              <a:t>Βιτωλίων</a:t>
            </a:r>
            <a:r>
              <a:rPr lang="el-GR" b="1" i="1" dirty="0" smtClean="0">
                <a:solidFill>
                  <a:schemeClr val="accent1">
                    <a:lumMod val="20000"/>
                    <a:lumOff val="80000"/>
                  </a:schemeClr>
                </a:solidFill>
              </a:rPr>
              <a:t> της Μακεδονίας κατά το </a:t>
            </a:r>
            <a:r>
              <a:rPr lang="el-GR" b="1" i="1" dirty="0" err="1" smtClean="0">
                <a:solidFill>
                  <a:schemeClr val="accent1">
                    <a:lumMod val="20000"/>
                    <a:lumOff val="80000"/>
                  </a:schemeClr>
                </a:solidFill>
              </a:rPr>
              <a:t>σχολικόν</a:t>
            </a:r>
            <a:r>
              <a:rPr lang="el-GR" b="1" i="1" dirty="0" smtClean="0">
                <a:solidFill>
                  <a:schemeClr val="accent1">
                    <a:lumMod val="20000"/>
                    <a:lumOff val="80000"/>
                  </a:schemeClr>
                </a:solidFill>
              </a:rPr>
              <a:t> έτος 1894-1895</a:t>
            </a:r>
            <a:r>
              <a:rPr lang="el-GR" b="1" dirty="0" smtClean="0">
                <a:solidFill>
                  <a:schemeClr val="accent1">
                    <a:lumMod val="20000"/>
                    <a:lumOff val="80000"/>
                  </a:schemeClr>
                </a:solidFill>
              </a:rPr>
              <a:t>, εν Θεσσαλονίκη 1896, σ. 11.</a:t>
            </a:r>
          </a:p>
          <a:p>
            <a:r>
              <a:rPr lang="el-GR" b="1" i="1" dirty="0" err="1" smtClean="0">
                <a:solidFill>
                  <a:schemeClr val="accent1">
                    <a:lumMod val="20000"/>
                    <a:lumOff val="80000"/>
                  </a:schemeClr>
                </a:solidFill>
              </a:rPr>
              <a:t>Πίναξ</a:t>
            </a:r>
            <a:r>
              <a:rPr lang="el-GR" b="1" i="1" dirty="0" smtClean="0">
                <a:solidFill>
                  <a:schemeClr val="accent1">
                    <a:lumMod val="20000"/>
                    <a:lumOff val="80000"/>
                  </a:schemeClr>
                </a:solidFill>
              </a:rPr>
              <a:t> Γενικός των εν τη Ευρωπαϊκή Τουρκία Ελληνικών Σχολείων</a:t>
            </a:r>
            <a:r>
              <a:rPr lang="el-GR" b="1" dirty="0" smtClean="0">
                <a:solidFill>
                  <a:schemeClr val="accent1">
                    <a:lumMod val="20000"/>
                    <a:lumOff val="80000"/>
                  </a:schemeClr>
                </a:solidFill>
              </a:rPr>
              <a:t>, εν </a:t>
            </a:r>
            <a:r>
              <a:rPr lang="el-GR" b="1" dirty="0" err="1" smtClean="0">
                <a:solidFill>
                  <a:schemeClr val="accent1">
                    <a:lumMod val="20000"/>
                    <a:lumOff val="80000"/>
                  </a:schemeClr>
                </a:solidFill>
              </a:rPr>
              <a:t>Κωνσταντινουπόλει</a:t>
            </a:r>
            <a:r>
              <a:rPr lang="el-GR" b="1" dirty="0" smtClean="0">
                <a:solidFill>
                  <a:schemeClr val="accent1">
                    <a:lumMod val="20000"/>
                    <a:lumOff val="80000"/>
                  </a:schemeClr>
                </a:solidFill>
              </a:rPr>
              <a:t> 1902, </a:t>
            </a:r>
            <a:r>
              <a:rPr lang="el-GR" b="1" dirty="0" err="1" smtClean="0">
                <a:solidFill>
                  <a:schemeClr val="accent1">
                    <a:lumMod val="20000"/>
                    <a:lumOff val="80000"/>
                  </a:schemeClr>
                </a:solidFill>
              </a:rPr>
              <a:t>σσ</a:t>
            </a:r>
            <a:r>
              <a:rPr lang="el-GR" b="1" dirty="0" smtClean="0">
                <a:solidFill>
                  <a:schemeClr val="accent1">
                    <a:lumMod val="20000"/>
                    <a:lumOff val="80000"/>
                  </a:schemeClr>
                </a:solidFill>
              </a:rPr>
              <a:t>. 66-67.</a:t>
            </a:r>
            <a:endParaRPr lang="en-US" b="1" dirty="0" smtClean="0">
              <a:solidFill>
                <a:schemeClr val="accent1">
                  <a:lumMod val="20000"/>
                  <a:lumOff val="80000"/>
                </a:schemeClr>
              </a:solidFill>
            </a:endParaRPr>
          </a:p>
          <a:p>
            <a:r>
              <a:rPr lang="el-GR" b="1" dirty="0" err="1" smtClean="0">
                <a:solidFill>
                  <a:schemeClr val="accent1">
                    <a:lumMod val="20000"/>
                    <a:lumOff val="80000"/>
                  </a:schemeClr>
                </a:solidFill>
              </a:rPr>
              <a:t>Γκλαβέρης</a:t>
            </a:r>
            <a:r>
              <a:rPr lang="el-GR" b="1" dirty="0" smtClean="0">
                <a:solidFill>
                  <a:schemeClr val="accent1">
                    <a:lumMod val="20000"/>
                    <a:lumOff val="80000"/>
                  </a:schemeClr>
                </a:solidFill>
              </a:rPr>
              <a:t>, </a:t>
            </a:r>
            <a:r>
              <a:rPr lang="el-GR" b="1" dirty="0" err="1" smtClean="0">
                <a:solidFill>
                  <a:schemeClr val="accent1">
                    <a:lumMod val="20000"/>
                    <a:lumOff val="80000"/>
                  </a:schemeClr>
                </a:solidFill>
              </a:rPr>
              <a:t>Αθ</a:t>
            </a:r>
            <a:r>
              <a:rPr lang="el-GR" b="1" dirty="0" smtClean="0">
                <a:solidFill>
                  <a:schemeClr val="accent1">
                    <a:lumMod val="20000"/>
                    <a:lumOff val="80000"/>
                  </a:schemeClr>
                </a:solidFill>
              </a:rPr>
              <a:t>. Θεόδωρος, </a:t>
            </a:r>
            <a:r>
              <a:rPr lang="el-GR" b="1" i="1" dirty="0" smtClean="0">
                <a:solidFill>
                  <a:schemeClr val="accent1">
                    <a:lumMod val="20000"/>
                    <a:lumOff val="80000"/>
                  </a:schemeClr>
                </a:solidFill>
              </a:rPr>
              <a:t>Ο κάμπος της Θεσσαλονίκης-Μία αναδίφηση στη διαχρονική πορεία του τροφοδότη κάμπου της μακεδονικής πρωτεύουσας</a:t>
            </a:r>
            <a:r>
              <a:rPr lang="el-GR" b="1" dirty="0" smtClean="0">
                <a:solidFill>
                  <a:schemeClr val="accent1">
                    <a:lumMod val="20000"/>
                    <a:lumOff val="80000"/>
                  </a:schemeClr>
                </a:solidFill>
              </a:rPr>
              <a:t>, Θεσσαλονίκη 1998.</a:t>
            </a:r>
          </a:p>
          <a:p>
            <a:r>
              <a:rPr lang="el-GR" b="1" dirty="0" err="1" smtClean="0">
                <a:solidFill>
                  <a:schemeClr val="accent1">
                    <a:lumMod val="20000"/>
                    <a:lumOff val="80000"/>
                  </a:schemeClr>
                </a:solidFill>
              </a:rPr>
              <a:t>Ζιώγου</a:t>
            </a:r>
            <a:r>
              <a:rPr lang="el-GR" b="1" dirty="0" smtClean="0">
                <a:solidFill>
                  <a:schemeClr val="accent1">
                    <a:lumMod val="20000"/>
                    <a:lumOff val="80000"/>
                  </a:schemeClr>
                </a:solidFill>
              </a:rPr>
              <a:t>-</a:t>
            </a:r>
            <a:r>
              <a:rPr lang="el-GR" b="1" dirty="0" err="1" smtClean="0">
                <a:solidFill>
                  <a:schemeClr val="accent1">
                    <a:lumMod val="20000"/>
                    <a:lumOff val="80000"/>
                  </a:schemeClr>
                </a:solidFill>
              </a:rPr>
              <a:t>Καραστεργίου</a:t>
            </a:r>
            <a:r>
              <a:rPr lang="el-GR" b="1" dirty="0" smtClean="0">
                <a:solidFill>
                  <a:schemeClr val="accent1">
                    <a:lumMod val="20000"/>
                    <a:lumOff val="80000"/>
                  </a:schemeClr>
                </a:solidFill>
              </a:rPr>
              <a:t>, </a:t>
            </a:r>
            <a:r>
              <a:rPr lang="el-GR" b="1" dirty="0" err="1" smtClean="0">
                <a:solidFill>
                  <a:schemeClr val="accent1">
                    <a:lumMod val="20000"/>
                    <a:lumOff val="80000"/>
                  </a:schemeClr>
                </a:solidFill>
              </a:rPr>
              <a:t>Σιδηρούλα</a:t>
            </a:r>
            <a:r>
              <a:rPr lang="el-GR" b="1" dirty="0" smtClean="0">
                <a:solidFill>
                  <a:schemeClr val="accent1">
                    <a:lumMod val="20000"/>
                    <a:lumOff val="80000"/>
                  </a:schemeClr>
                </a:solidFill>
              </a:rPr>
              <a:t>, </a:t>
            </a:r>
            <a:r>
              <a:rPr lang="el-GR" b="1" i="1" dirty="0" smtClean="0">
                <a:solidFill>
                  <a:schemeClr val="accent1">
                    <a:lumMod val="20000"/>
                    <a:lumOff val="80000"/>
                  </a:schemeClr>
                </a:solidFill>
              </a:rPr>
              <a:t>Θεσσαλονίκης Εκπαιδευτικά 19</a:t>
            </a:r>
            <a:r>
              <a:rPr lang="el-GR" b="1" i="1" baseline="30000" dirty="0" smtClean="0">
                <a:solidFill>
                  <a:schemeClr val="accent1">
                    <a:lumMod val="20000"/>
                    <a:lumOff val="80000"/>
                  </a:schemeClr>
                </a:solidFill>
              </a:rPr>
              <a:t>ος</a:t>
            </a:r>
            <a:r>
              <a:rPr lang="el-GR" b="1" i="1" dirty="0" smtClean="0">
                <a:solidFill>
                  <a:schemeClr val="accent1">
                    <a:lumMod val="20000"/>
                    <a:lumOff val="80000"/>
                  </a:schemeClr>
                </a:solidFill>
              </a:rPr>
              <a:t> και 20ός αιώνας,</a:t>
            </a:r>
            <a:r>
              <a:rPr lang="el-GR" b="1" dirty="0" smtClean="0">
                <a:solidFill>
                  <a:schemeClr val="accent1">
                    <a:lumMod val="20000"/>
                    <a:lumOff val="80000"/>
                  </a:schemeClr>
                </a:solidFill>
              </a:rPr>
              <a:t> Κέντρο Ιστορίας Δήμου Θεσσαλονίκης, Θεσσαλονίκη 2007.</a:t>
            </a:r>
          </a:p>
          <a:p>
            <a:r>
              <a:rPr lang="el-GR" b="1" dirty="0" smtClean="0">
                <a:solidFill>
                  <a:schemeClr val="accent1">
                    <a:lumMod val="20000"/>
                    <a:lumOff val="80000"/>
                  </a:schemeClr>
                </a:solidFill>
              </a:rPr>
              <a:t>--------------, «Πληροφορίες για την κίνηση Ελληνικών σχολείων της Μακεδονίας στις εφημερίδες «Ερμής» και «Φάρος της Μακεδονίας» (1875-1893)», </a:t>
            </a:r>
            <a:r>
              <a:rPr lang="el-GR" b="1" i="1" dirty="0" smtClean="0">
                <a:solidFill>
                  <a:schemeClr val="accent1">
                    <a:lumMod val="20000"/>
                    <a:lumOff val="80000"/>
                  </a:schemeClr>
                </a:solidFill>
              </a:rPr>
              <a:t>Μακεδονικά</a:t>
            </a:r>
            <a:r>
              <a:rPr lang="el-GR" b="1" dirty="0" smtClean="0">
                <a:solidFill>
                  <a:schemeClr val="accent1">
                    <a:lumMod val="20000"/>
                    <a:lumOff val="80000"/>
                  </a:schemeClr>
                </a:solidFill>
              </a:rPr>
              <a:t>, </a:t>
            </a:r>
            <a:r>
              <a:rPr lang="el-GR" b="1" dirty="0" err="1" smtClean="0">
                <a:solidFill>
                  <a:schemeClr val="accent1">
                    <a:lumMod val="20000"/>
                    <a:lumOff val="80000"/>
                  </a:schemeClr>
                </a:solidFill>
              </a:rPr>
              <a:t>τόμ</a:t>
            </a:r>
            <a:r>
              <a:rPr lang="el-GR" b="1" dirty="0" smtClean="0">
                <a:solidFill>
                  <a:schemeClr val="accent1">
                    <a:lumMod val="20000"/>
                    <a:lumOff val="80000"/>
                  </a:schemeClr>
                </a:solidFill>
              </a:rPr>
              <a:t>. 17</a:t>
            </a:r>
            <a:r>
              <a:rPr lang="el-GR" b="1" baseline="30000" dirty="0" smtClean="0">
                <a:solidFill>
                  <a:schemeClr val="accent1">
                    <a:lumMod val="20000"/>
                    <a:lumOff val="80000"/>
                  </a:schemeClr>
                </a:solidFill>
              </a:rPr>
              <a:t>ος</a:t>
            </a:r>
            <a:r>
              <a:rPr lang="el-GR" b="1" dirty="0" smtClean="0">
                <a:solidFill>
                  <a:schemeClr val="accent1">
                    <a:lumMod val="20000"/>
                    <a:lumOff val="80000"/>
                  </a:schemeClr>
                </a:solidFill>
              </a:rPr>
              <a:t> , Θεσσαλονίκη 1977, </a:t>
            </a:r>
            <a:r>
              <a:rPr lang="el-GR" b="1" dirty="0" err="1" smtClean="0">
                <a:solidFill>
                  <a:schemeClr val="accent1">
                    <a:lumMod val="20000"/>
                    <a:lumOff val="80000"/>
                  </a:schemeClr>
                </a:solidFill>
              </a:rPr>
              <a:t>σσ</a:t>
            </a:r>
            <a:r>
              <a:rPr lang="el-GR" dirty="0" smtClean="0"/>
              <a:t>. </a:t>
            </a:r>
            <a:r>
              <a:rPr lang="el-GR" b="1" dirty="0" smtClean="0">
                <a:solidFill>
                  <a:schemeClr val="accent1">
                    <a:lumMod val="20000"/>
                    <a:lumOff val="80000"/>
                  </a:schemeClr>
                </a:solidFill>
              </a:rPr>
              <a:t>399-404.</a:t>
            </a:r>
            <a:endParaRPr lang="en-US" b="1" dirty="0" smtClean="0">
              <a:solidFill>
                <a:schemeClr val="accent1">
                  <a:lumMod val="20000"/>
                  <a:lumOff val="80000"/>
                </a:schemeClr>
              </a:solidFill>
            </a:endParaRPr>
          </a:p>
          <a:p>
            <a:r>
              <a:rPr lang="el-GR" b="1" dirty="0" smtClean="0">
                <a:solidFill>
                  <a:schemeClr val="accent1">
                    <a:lumMod val="20000"/>
                    <a:lumOff val="80000"/>
                  </a:schemeClr>
                </a:solidFill>
              </a:rPr>
              <a:t>Καζαντζής, Τόλης, «Η πνευματική και καλλιτεχνική ζωή στη Μακεδονία από το 1850 έως τις μέρες μας», </a:t>
            </a:r>
            <a:r>
              <a:rPr lang="el-GR" b="1" i="1" dirty="0" smtClean="0">
                <a:solidFill>
                  <a:schemeClr val="accent1">
                    <a:lumMod val="20000"/>
                    <a:lumOff val="80000"/>
                  </a:schemeClr>
                </a:solidFill>
              </a:rPr>
              <a:t>Η νεότερη και σύγχρονη Μακεδονία</a:t>
            </a:r>
            <a:r>
              <a:rPr lang="el-GR" b="1" dirty="0" smtClean="0">
                <a:solidFill>
                  <a:schemeClr val="accent1">
                    <a:lumMod val="20000"/>
                    <a:lumOff val="80000"/>
                  </a:schemeClr>
                </a:solidFill>
              </a:rPr>
              <a:t>, τ. Β΄, </a:t>
            </a:r>
            <a:r>
              <a:rPr lang="el-GR" b="1" dirty="0" err="1" smtClean="0">
                <a:solidFill>
                  <a:schemeClr val="accent1">
                    <a:lumMod val="20000"/>
                    <a:lumOff val="80000"/>
                  </a:schemeClr>
                </a:solidFill>
              </a:rPr>
              <a:t>εκδ</a:t>
            </a:r>
            <a:r>
              <a:rPr lang="el-GR" b="1" dirty="0" smtClean="0">
                <a:solidFill>
                  <a:schemeClr val="accent1">
                    <a:lumMod val="20000"/>
                    <a:lumOff val="80000"/>
                  </a:schemeClr>
                </a:solidFill>
              </a:rPr>
              <a:t>. Παρατηρητής, </a:t>
            </a:r>
            <a:r>
              <a:rPr lang="el-GR" b="1" dirty="0" err="1" smtClean="0">
                <a:solidFill>
                  <a:schemeClr val="accent1">
                    <a:lumMod val="20000"/>
                    <a:lumOff val="80000"/>
                  </a:schemeClr>
                </a:solidFill>
              </a:rPr>
              <a:t>σσ</a:t>
            </a:r>
            <a:r>
              <a:rPr lang="el-GR" b="1" dirty="0" smtClean="0">
                <a:solidFill>
                  <a:schemeClr val="accent1">
                    <a:lumMod val="20000"/>
                    <a:lumOff val="80000"/>
                  </a:schemeClr>
                </a:solidFill>
              </a:rPr>
              <a:t>. 156-219.</a:t>
            </a:r>
          </a:p>
        </p:txBody>
      </p:sp>
    </p:spTree>
  </p:cSld>
  <p:clrMapOvr>
    <a:masterClrMapping/>
  </p:clrMapOvr>
  <p:transition spd="slow">
    <p:zo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6" descr="Πηνελόπη Δέλτα"/>
          <p:cNvPicPr>
            <a:picLocks noChangeAspect="1" noChangeArrowheads="1"/>
          </p:cNvPicPr>
          <p:nvPr/>
        </p:nvPicPr>
        <p:blipFill>
          <a:blip r:embed="rId2">
            <a:lum bright="-48000"/>
          </a:blip>
          <a:srcRect/>
          <a:stretch>
            <a:fillRect/>
          </a:stretch>
        </p:blipFill>
        <p:spPr bwMode="auto">
          <a:xfrm>
            <a:off x="0" y="0"/>
            <a:ext cx="9144000" cy="6858000"/>
          </a:xfrm>
          <a:prstGeom prst="rect">
            <a:avLst/>
          </a:prstGeom>
          <a:solidFill>
            <a:schemeClr val="accent1"/>
          </a:solidFill>
          <a:ln w="9525">
            <a:noFill/>
            <a:miter lim="800000"/>
            <a:headEnd/>
            <a:tailEnd/>
          </a:ln>
          <a:effectLst/>
        </p:spPr>
      </p:pic>
      <p:sp>
        <p:nvSpPr>
          <p:cNvPr id="30722" name="Rectangle 8"/>
          <p:cNvSpPr>
            <a:spLocks noChangeArrowheads="1"/>
          </p:cNvSpPr>
          <p:nvPr/>
        </p:nvSpPr>
        <p:spPr bwMode="auto">
          <a:xfrm>
            <a:off x="0" y="1576388"/>
            <a:ext cx="9144000" cy="0"/>
          </a:xfrm>
          <a:prstGeom prst="rect">
            <a:avLst/>
          </a:prstGeom>
          <a:noFill/>
          <a:ln w="9525">
            <a:noFill/>
            <a:miter lim="800000"/>
            <a:headEnd/>
            <a:tailEnd/>
          </a:ln>
        </p:spPr>
        <p:txBody>
          <a:bodyPr wrap="none" anchor="ctr">
            <a:spAutoFit/>
          </a:bodyPr>
          <a:lstStyle/>
          <a:p>
            <a:endParaRPr lang="el-GR"/>
          </a:p>
        </p:txBody>
      </p:sp>
      <p:sp>
        <p:nvSpPr>
          <p:cNvPr id="6" name="5 - TextBox"/>
          <p:cNvSpPr txBox="1"/>
          <p:nvPr/>
        </p:nvSpPr>
        <p:spPr>
          <a:xfrm>
            <a:off x="0" y="285728"/>
            <a:ext cx="8858280" cy="5355312"/>
          </a:xfrm>
          <a:prstGeom prst="rect">
            <a:avLst/>
          </a:prstGeom>
          <a:noFill/>
        </p:spPr>
        <p:txBody>
          <a:bodyPr wrap="square" rtlCol="0">
            <a:spAutoFit/>
          </a:bodyPr>
          <a:lstStyle/>
          <a:p>
            <a:r>
              <a:rPr lang="el-GR" b="1" dirty="0" smtClean="0">
                <a:solidFill>
                  <a:schemeClr val="accent1">
                    <a:lumMod val="20000"/>
                    <a:lumOff val="80000"/>
                  </a:schemeClr>
                </a:solidFill>
              </a:rPr>
              <a:t>ΒΙΒΛΙΟΓΡΑΦΙΑ</a:t>
            </a:r>
            <a:endParaRPr lang="en-US" b="1" dirty="0" smtClean="0">
              <a:solidFill>
                <a:schemeClr val="accent1">
                  <a:lumMod val="20000"/>
                  <a:lumOff val="80000"/>
                </a:schemeClr>
              </a:solidFill>
            </a:endParaRPr>
          </a:p>
          <a:p>
            <a:r>
              <a:rPr lang="el-GR" b="1" dirty="0" smtClean="0">
                <a:solidFill>
                  <a:schemeClr val="accent1">
                    <a:lumMod val="20000"/>
                    <a:lumOff val="80000"/>
                  </a:schemeClr>
                </a:solidFill>
              </a:rPr>
              <a:t>Παπαδόπουλος, Ι. </a:t>
            </a:r>
            <a:r>
              <a:rPr lang="el-GR" b="1" dirty="0" err="1" smtClean="0">
                <a:solidFill>
                  <a:schemeClr val="accent1">
                    <a:lumMod val="20000"/>
                    <a:lumOff val="80000"/>
                  </a:schemeClr>
                </a:solidFill>
              </a:rPr>
              <a:t>Στέφ</a:t>
            </a:r>
            <a:r>
              <a:rPr lang="el-GR" b="1" dirty="0" smtClean="0">
                <a:solidFill>
                  <a:schemeClr val="accent1">
                    <a:lumMod val="20000"/>
                    <a:lumOff val="80000"/>
                  </a:schemeClr>
                </a:solidFill>
              </a:rPr>
              <a:t>., «Η κατάσταση της παιδείας το 1906 στην ύπαιθρο του </a:t>
            </a:r>
            <a:r>
              <a:rPr lang="el-GR" b="1" dirty="0" err="1" smtClean="0">
                <a:solidFill>
                  <a:schemeClr val="accent1">
                    <a:lumMod val="20000"/>
                    <a:lumOff val="80000"/>
                  </a:schemeClr>
                </a:solidFill>
              </a:rPr>
              <a:t>καζά</a:t>
            </a:r>
            <a:r>
              <a:rPr lang="el-GR" b="1" dirty="0" smtClean="0">
                <a:solidFill>
                  <a:schemeClr val="accent1">
                    <a:lumMod val="20000"/>
                    <a:lumOff val="80000"/>
                  </a:schemeClr>
                </a:solidFill>
              </a:rPr>
              <a:t> Θεσσαλονίκης»</a:t>
            </a:r>
            <a:r>
              <a:rPr lang="el-GR" b="1" i="1" dirty="0" smtClean="0">
                <a:solidFill>
                  <a:schemeClr val="accent1">
                    <a:lumMod val="20000"/>
                    <a:lumOff val="80000"/>
                  </a:schemeClr>
                </a:solidFill>
              </a:rPr>
              <a:t>,   Μακεδονικά</a:t>
            </a:r>
            <a:r>
              <a:rPr lang="el-GR" b="1" dirty="0" smtClean="0">
                <a:solidFill>
                  <a:schemeClr val="accent1">
                    <a:lumMod val="20000"/>
                    <a:lumOff val="80000"/>
                  </a:schemeClr>
                </a:solidFill>
              </a:rPr>
              <a:t> ,   τ. 15</a:t>
            </a:r>
            <a:r>
              <a:rPr lang="el-GR" b="1" baseline="30000" dirty="0" smtClean="0">
                <a:solidFill>
                  <a:schemeClr val="accent1">
                    <a:lumMod val="20000"/>
                    <a:lumOff val="80000"/>
                  </a:schemeClr>
                </a:solidFill>
              </a:rPr>
              <a:t>ος</a:t>
            </a:r>
            <a:r>
              <a:rPr lang="el-GR" b="1" dirty="0" smtClean="0">
                <a:solidFill>
                  <a:schemeClr val="accent1">
                    <a:lumMod val="20000"/>
                    <a:lumOff val="80000"/>
                  </a:schemeClr>
                </a:solidFill>
              </a:rPr>
              <a:t>,   Θεσσαλονίκη 1975, </a:t>
            </a:r>
            <a:r>
              <a:rPr lang="el-GR" b="1" dirty="0" err="1" smtClean="0">
                <a:solidFill>
                  <a:schemeClr val="accent1">
                    <a:lumMod val="20000"/>
                    <a:lumOff val="80000"/>
                  </a:schemeClr>
                </a:solidFill>
              </a:rPr>
              <a:t>σσ</a:t>
            </a:r>
            <a:r>
              <a:rPr lang="el-GR" b="1" dirty="0" smtClean="0">
                <a:solidFill>
                  <a:schemeClr val="accent1">
                    <a:lumMod val="20000"/>
                    <a:lumOff val="80000"/>
                  </a:schemeClr>
                </a:solidFill>
              </a:rPr>
              <a:t>. 114-145.</a:t>
            </a:r>
          </a:p>
          <a:p>
            <a:r>
              <a:rPr lang="el-GR" b="1" dirty="0" smtClean="0">
                <a:solidFill>
                  <a:schemeClr val="accent1">
                    <a:lumMod val="20000"/>
                    <a:lumOff val="80000"/>
                  </a:schemeClr>
                </a:solidFill>
              </a:rPr>
              <a:t>-----------------, </a:t>
            </a:r>
            <a:r>
              <a:rPr lang="el-GR" b="1" i="1" dirty="0" smtClean="0">
                <a:solidFill>
                  <a:schemeClr val="accent1">
                    <a:lumMod val="20000"/>
                    <a:lumOff val="80000"/>
                  </a:schemeClr>
                </a:solidFill>
              </a:rPr>
              <a:t>Εκπαιδευτική και κοινωνική δραστηριότητα του Ελληνισμού της Μακεδονίας κατά το τελευταίο αιώνα της Τουρκοκρατίας</a:t>
            </a:r>
            <a:r>
              <a:rPr lang="el-GR" b="1" dirty="0" smtClean="0">
                <a:solidFill>
                  <a:schemeClr val="accent1">
                    <a:lumMod val="20000"/>
                    <a:lumOff val="80000"/>
                  </a:schemeClr>
                </a:solidFill>
              </a:rPr>
              <a:t>, Θεσσαλονίκη 1970.</a:t>
            </a:r>
          </a:p>
          <a:p>
            <a:r>
              <a:rPr lang="el-GR" b="1" dirty="0" smtClean="0">
                <a:solidFill>
                  <a:schemeClr val="accent1">
                    <a:lumMod val="20000"/>
                    <a:lumOff val="80000"/>
                  </a:schemeClr>
                </a:solidFill>
              </a:rPr>
              <a:t>-----------------,  «Η παιδεία στη Μακεδονία και η συμβολή της στη δημιουργία των προϋποθέσεων για την επιτυχία του Μακεδονικού Αγώνα», </a:t>
            </a:r>
            <a:r>
              <a:rPr lang="el-GR" b="1" i="1" dirty="0" smtClean="0">
                <a:solidFill>
                  <a:schemeClr val="accent1">
                    <a:lumMod val="20000"/>
                    <a:lumOff val="80000"/>
                  </a:schemeClr>
                </a:solidFill>
              </a:rPr>
              <a:t>Συμπόσιο: Ο</a:t>
            </a:r>
            <a:r>
              <a:rPr lang="el-GR" b="1" dirty="0" smtClean="0">
                <a:solidFill>
                  <a:schemeClr val="accent1">
                    <a:lumMod val="20000"/>
                    <a:lumOff val="80000"/>
                  </a:schemeClr>
                </a:solidFill>
              </a:rPr>
              <a:t> </a:t>
            </a:r>
            <a:r>
              <a:rPr lang="el-GR" b="1" i="1" dirty="0" smtClean="0">
                <a:solidFill>
                  <a:schemeClr val="accent1">
                    <a:lumMod val="20000"/>
                    <a:lumOff val="80000"/>
                  </a:schemeClr>
                </a:solidFill>
              </a:rPr>
              <a:t>Μακεδονικός Αγώνας, Θεσσαλονίκη-Φλώρινα-Καστοριά-Έδεσσα</a:t>
            </a:r>
            <a:r>
              <a:rPr lang="el-GR" b="1" dirty="0" smtClean="0">
                <a:solidFill>
                  <a:schemeClr val="accent1">
                    <a:lumMod val="20000"/>
                    <a:lumOff val="80000"/>
                  </a:schemeClr>
                </a:solidFill>
              </a:rPr>
              <a:t> (28 Οκτωβρίου-2 Νοεμβρίου 1984), </a:t>
            </a:r>
            <a:r>
              <a:rPr lang="el-GR" b="1" dirty="0" err="1" smtClean="0">
                <a:solidFill>
                  <a:schemeClr val="accent1">
                    <a:lumMod val="20000"/>
                    <a:lumOff val="80000"/>
                  </a:schemeClr>
                </a:solidFill>
              </a:rPr>
              <a:t>εκδ</a:t>
            </a:r>
            <a:r>
              <a:rPr lang="el-GR" b="1" dirty="0" smtClean="0">
                <a:solidFill>
                  <a:schemeClr val="accent1">
                    <a:lumMod val="20000"/>
                    <a:lumOff val="80000"/>
                  </a:schemeClr>
                </a:solidFill>
              </a:rPr>
              <a:t>. Ι. Μ. Χ. Α.- Μουσείο Μακεδονικού Αγώνα, Θεσσαλονίκη 1987, </a:t>
            </a:r>
            <a:r>
              <a:rPr lang="el-GR" b="1" dirty="0" err="1" smtClean="0">
                <a:solidFill>
                  <a:schemeClr val="accent1">
                    <a:lumMod val="20000"/>
                    <a:lumOff val="80000"/>
                  </a:schemeClr>
                </a:solidFill>
              </a:rPr>
              <a:t>σσ</a:t>
            </a:r>
            <a:r>
              <a:rPr lang="el-GR" b="1" dirty="0" smtClean="0">
                <a:solidFill>
                  <a:schemeClr val="accent1">
                    <a:lumMod val="20000"/>
                    <a:lumOff val="80000"/>
                  </a:schemeClr>
                </a:solidFill>
              </a:rPr>
              <a:t>. 21-27.</a:t>
            </a:r>
          </a:p>
          <a:p>
            <a:r>
              <a:rPr lang="el-GR" b="1" dirty="0" err="1" smtClean="0">
                <a:solidFill>
                  <a:schemeClr val="accent1">
                    <a:lumMod val="20000"/>
                    <a:lumOff val="80000"/>
                  </a:schemeClr>
                </a:solidFill>
              </a:rPr>
              <a:t>Τιμοθεάδης</a:t>
            </a:r>
            <a:r>
              <a:rPr lang="el-GR" b="1" dirty="0" smtClean="0">
                <a:solidFill>
                  <a:schemeClr val="accent1">
                    <a:lumMod val="20000"/>
                    <a:lumOff val="80000"/>
                  </a:schemeClr>
                </a:solidFill>
              </a:rPr>
              <a:t> Τ., </a:t>
            </a:r>
            <a:r>
              <a:rPr lang="el-GR" b="1" i="1" dirty="0" smtClean="0">
                <a:solidFill>
                  <a:schemeClr val="accent1">
                    <a:lumMod val="20000"/>
                    <a:lumOff val="80000"/>
                  </a:schemeClr>
                </a:solidFill>
              </a:rPr>
              <a:t>Η παιδεία στον </a:t>
            </a:r>
            <a:r>
              <a:rPr lang="el-GR" b="1" i="1" dirty="0" err="1" smtClean="0">
                <a:solidFill>
                  <a:schemeClr val="accent1">
                    <a:lumMod val="20000"/>
                    <a:lumOff val="80000"/>
                  </a:schemeClr>
                </a:solidFill>
              </a:rPr>
              <a:t>Καζά</a:t>
            </a:r>
            <a:r>
              <a:rPr lang="el-GR" b="1" i="1" dirty="0" smtClean="0">
                <a:solidFill>
                  <a:schemeClr val="accent1">
                    <a:lumMod val="20000"/>
                    <a:lumOff val="80000"/>
                  </a:schemeClr>
                </a:solidFill>
              </a:rPr>
              <a:t> Γιαννιτσών,</a:t>
            </a:r>
            <a:r>
              <a:rPr lang="el-GR" b="1" dirty="0" smtClean="0">
                <a:solidFill>
                  <a:schemeClr val="accent1">
                    <a:lumMod val="20000"/>
                    <a:lumOff val="80000"/>
                  </a:schemeClr>
                </a:solidFill>
              </a:rPr>
              <a:t> Θεσσαλονίκη 1998, σ. 10.</a:t>
            </a:r>
          </a:p>
          <a:p>
            <a:endParaRPr lang="el-GR" b="1" dirty="0" smtClean="0">
              <a:solidFill>
                <a:schemeClr val="accent1">
                  <a:lumMod val="20000"/>
                  <a:lumOff val="80000"/>
                </a:schemeClr>
              </a:solidFill>
            </a:endParaRPr>
          </a:p>
          <a:p>
            <a:endParaRPr lang="el-GR" b="1" dirty="0" smtClean="0">
              <a:solidFill>
                <a:schemeClr val="accent1">
                  <a:lumMod val="20000"/>
                  <a:lumOff val="80000"/>
                </a:schemeClr>
              </a:solidFill>
            </a:endParaRPr>
          </a:p>
          <a:p>
            <a:endParaRPr lang="el-GR" b="1" dirty="0" smtClean="0">
              <a:solidFill>
                <a:schemeClr val="accent1">
                  <a:lumMod val="20000"/>
                  <a:lumOff val="80000"/>
                </a:schemeClr>
              </a:solidFill>
            </a:endParaRPr>
          </a:p>
          <a:p>
            <a:endParaRPr lang="el-GR" b="1" dirty="0" smtClean="0">
              <a:solidFill>
                <a:schemeClr val="accent1">
                  <a:lumMod val="20000"/>
                  <a:lumOff val="80000"/>
                </a:schemeClr>
              </a:solidFill>
            </a:endParaRPr>
          </a:p>
        </p:txBody>
      </p:sp>
    </p:spTree>
  </p:cSld>
  <p:clrMapOvr>
    <a:masterClrMapping/>
  </p:clrMapOvr>
  <p:transition spd="slow">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6" name="Rectangle 4"/>
          <p:cNvSpPr>
            <a:spLocks noChangeArrowheads="1"/>
          </p:cNvSpPr>
          <p:nvPr/>
        </p:nvSpPr>
        <p:spPr bwMode="auto">
          <a:xfrm>
            <a:off x="0" y="1576388"/>
            <a:ext cx="9144000" cy="0"/>
          </a:xfrm>
          <a:prstGeom prst="rect">
            <a:avLst/>
          </a:prstGeom>
          <a:noFill/>
          <a:ln w="9525">
            <a:noFill/>
            <a:miter lim="800000"/>
            <a:headEnd/>
            <a:tailEnd/>
          </a:ln>
        </p:spPr>
        <p:txBody>
          <a:bodyPr wrap="none" anchor="ctr">
            <a:spAutoFit/>
          </a:bodyPr>
          <a:lstStyle/>
          <a:p>
            <a:endParaRPr lang="el-GR"/>
          </a:p>
        </p:txBody>
      </p:sp>
      <p:sp>
        <p:nvSpPr>
          <p:cNvPr id="77827" name="2 - TextBox"/>
          <p:cNvSpPr txBox="1">
            <a:spLocks noChangeArrowheads="1"/>
          </p:cNvSpPr>
          <p:nvPr/>
        </p:nvSpPr>
        <p:spPr bwMode="auto">
          <a:xfrm>
            <a:off x="500063" y="571500"/>
            <a:ext cx="8072437" cy="1569660"/>
          </a:xfrm>
          <a:prstGeom prst="rect">
            <a:avLst/>
          </a:prstGeom>
          <a:noFill/>
          <a:ln w="9525">
            <a:noFill/>
            <a:miter lim="800000"/>
            <a:headEnd/>
            <a:tailEnd/>
          </a:ln>
        </p:spPr>
        <p:txBody>
          <a:bodyPr>
            <a:spAutoFit/>
          </a:bodyPr>
          <a:lstStyle/>
          <a:p>
            <a:endParaRPr lang="el-GR" sz="2400" b="1" dirty="0"/>
          </a:p>
          <a:p>
            <a:pPr algn="ctr"/>
            <a:r>
              <a:rPr lang="el-GR" sz="2400" b="1" dirty="0"/>
              <a:t>Ευχαριστούμε </a:t>
            </a:r>
          </a:p>
          <a:p>
            <a:endParaRPr lang="el-GR" sz="2400" b="1" dirty="0"/>
          </a:p>
          <a:p>
            <a:endParaRPr lang="el-GR" sz="2400" b="1" dirty="0"/>
          </a:p>
        </p:txBody>
      </p:sp>
      <p:pic>
        <p:nvPicPr>
          <p:cNvPr id="77828" name="Picture 2" descr="G:\Φωτογραφίες σχολικές Αιτωλοακαρνανίας\Αγρίνιο και διάφορες\DSC03540-Αντίγραφο.jpg"/>
          <p:cNvPicPr>
            <a:picLocks noChangeAspect="1" noChangeArrowheads="1"/>
          </p:cNvPicPr>
          <p:nvPr/>
        </p:nvPicPr>
        <p:blipFill>
          <a:blip r:embed="rId2"/>
          <a:srcRect/>
          <a:stretch>
            <a:fillRect/>
          </a:stretch>
        </p:blipFill>
        <p:spPr bwMode="auto">
          <a:xfrm>
            <a:off x="285720" y="1547680"/>
            <a:ext cx="8501122" cy="5001376"/>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7" name="Picture 1" descr="D:\arxeia\Desktop\Εικόνα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5058" name="2 - TextBox"/>
          <p:cNvSpPr txBox="1">
            <a:spLocks noChangeArrowheads="1"/>
          </p:cNvSpPr>
          <p:nvPr/>
        </p:nvSpPr>
        <p:spPr bwMode="auto">
          <a:xfrm>
            <a:off x="1" y="148915"/>
            <a:ext cx="9144000" cy="4431983"/>
          </a:xfrm>
          <a:prstGeom prst="rect">
            <a:avLst/>
          </a:prstGeom>
          <a:noFill/>
          <a:ln w="9525">
            <a:noFill/>
            <a:miter lim="800000"/>
            <a:headEnd/>
            <a:tailEnd/>
          </a:ln>
        </p:spPr>
        <p:txBody>
          <a:bodyPr wrap="square">
            <a:spAutoFit/>
          </a:bodyPr>
          <a:lstStyle/>
          <a:p>
            <a:r>
              <a:rPr lang="el-GR" sz="2400" b="1" dirty="0" smtClean="0">
                <a:solidFill>
                  <a:schemeClr val="accent1">
                    <a:lumMod val="20000"/>
                    <a:lumOff val="80000"/>
                  </a:schemeClr>
                </a:solidFill>
              </a:rPr>
              <a:t>Εκπαίδευση στη Μακεδονία</a:t>
            </a:r>
          </a:p>
          <a:p>
            <a:endParaRPr lang="en-US" sz="2400" b="1" dirty="0" smtClean="0">
              <a:solidFill>
                <a:schemeClr val="accent1">
                  <a:lumMod val="20000"/>
                  <a:lumOff val="80000"/>
                </a:schemeClr>
              </a:solidFill>
            </a:endParaRPr>
          </a:p>
          <a:p>
            <a:r>
              <a:rPr lang="el-GR" b="1" dirty="0" smtClean="0">
                <a:solidFill>
                  <a:schemeClr val="accent1">
                    <a:lumMod val="20000"/>
                    <a:lumOff val="80000"/>
                  </a:schemeClr>
                </a:solidFill>
              </a:rPr>
              <a:t>Ο γεωγραφικός χώρος της Μακεδονίας καθορίζεται στα μέσα του 19ου αιώνα, οπότε οι ευρωπαίοι γεωγράφοι συμφωνούν ότι τα όρια της “μείζονος” Μακεδονίας αρχίζουν στο νότο από τα Χάσια, τα Καμβούνια, τον Όλυμπο και το Αιγαίο Πέλαγος, εκτείνονται στο βορρά επάνω από την Αχρίδα και την Πρέσπα, περιλαμβάνοντας το </a:t>
            </a:r>
            <a:r>
              <a:rPr lang="el-GR" b="1" dirty="0" err="1" smtClean="0">
                <a:solidFill>
                  <a:schemeClr val="accent1">
                    <a:lumMod val="20000"/>
                    <a:lumOff val="80000"/>
                  </a:schemeClr>
                </a:solidFill>
              </a:rPr>
              <a:t>Κρούσοβο</a:t>
            </a:r>
            <a:r>
              <a:rPr lang="el-GR" b="1" dirty="0" smtClean="0">
                <a:solidFill>
                  <a:schemeClr val="accent1">
                    <a:lumMod val="20000"/>
                    <a:lumOff val="80000"/>
                  </a:schemeClr>
                </a:solidFill>
              </a:rPr>
              <a:t>, τον </a:t>
            </a:r>
            <a:r>
              <a:rPr lang="el-GR" b="1" dirty="0" err="1" smtClean="0">
                <a:solidFill>
                  <a:schemeClr val="accent1">
                    <a:lumMod val="20000"/>
                    <a:lumOff val="80000"/>
                  </a:schemeClr>
                </a:solidFill>
              </a:rPr>
              <a:t>Περλεπέ</a:t>
            </a:r>
            <a:r>
              <a:rPr lang="el-GR" b="1" dirty="0" smtClean="0">
                <a:solidFill>
                  <a:schemeClr val="accent1">
                    <a:lumMod val="20000"/>
                    <a:lumOff val="80000"/>
                  </a:schemeClr>
                </a:solidFill>
              </a:rPr>
              <a:t> και τα </a:t>
            </a:r>
            <a:r>
              <a:rPr lang="el-GR" b="1" dirty="0" err="1" smtClean="0">
                <a:solidFill>
                  <a:schemeClr val="accent1">
                    <a:lumMod val="20000"/>
                    <a:lumOff val="80000"/>
                  </a:schemeClr>
                </a:solidFill>
              </a:rPr>
              <a:t>Βελεσά</a:t>
            </a:r>
            <a:r>
              <a:rPr lang="el-GR" b="1" dirty="0" smtClean="0">
                <a:solidFill>
                  <a:schemeClr val="accent1">
                    <a:lumMod val="20000"/>
                    <a:lumOff val="80000"/>
                  </a:schemeClr>
                </a:solidFill>
              </a:rPr>
              <a:t> και ανατολικότερα τις περιοχές </a:t>
            </a:r>
            <a:r>
              <a:rPr lang="el-GR" b="1" dirty="0" err="1" smtClean="0">
                <a:solidFill>
                  <a:schemeClr val="accent1">
                    <a:lumMod val="20000"/>
                    <a:lumOff val="80000"/>
                  </a:schemeClr>
                </a:solidFill>
              </a:rPr>
              <a:t>Στρώμνιτσας</a:t>
            </a:r>
            <a:r>
              <a:rPr lang="el-GR" b="1" dirty="0" smtClean="0">
                <a:solidFill>
                  <a:schemeClr val="accent1">
                    <a:lumMod val="20000"/>
                    <a:lumOff val="80000"/>
                  </a:schemeClr>
                </a:solidFill>
              </a:rPr>
              <a:t> και </a:t>
            </a:r>
            <a:r>
              <a:rPr lang="el-GR" b="1" dirty="0" err="1" smtClean="0">
                <a:solidFill>
                  <a:schemeClr val="accent1">
                    <a:lumMod val="20000"/>
                    <a:lumOff val="80000"/>
                  </a:schemeClr>
                </a:solidFill>
              </a:rPr>
              <a:t>Μελενίκου</a:t>
            </a:r>
            <a:r>
              <a:rPr lang="el-GR" b="1" dirty="0" smtClean="0">
                <a:solidFill>
                  <a:schemeClr val="accent1">
                    <a:lumMod val="20000"/>
                    <a:lumOff val="80000"/>
                  </a:schemeClr>
                </a:solidFill>
              </a:rPr>
              <a:t>, ενώ τα δυτικά της όρια είναι η Πίνδος και τα ανατολικότερα ο Νέστος.</a:t>
            </a:r>
            <a:endParaRPr lang="en-US" b="1" dirty="0" smtClean="0">
              <a:solidFill>
                <a:schemeClr val="accent1">
                  <a:lumMod val="20000"/>
                  <a:lumOff val="80000"/>
                </a:schemeClr>
              </a:solidFill>
            </a:endParaRPr>
          </a:p>
          <a:p>
            <a:endParaRPr lang="en-US" b="1" dirty="0" smtClean="0">
              <a:solidFill>
                <a:schemeClr val="accent1">
                  <a:lumMod val="20000"/>
                  <a:lumOff val="80000"/>
                </a:schemeClr>
              </a:solidFill>
            </a:endParaRPr>
          </a:p>
          <a:p>
            <a:r>
              <a:rPr lang="el-GR" b="1" dirty="0" smtClean="0">
                <a:solidFill>
                  <a:schemeClr val="accent1">
                    <a:lumMod val="20000"/>
                    <a:lumOff val="80000"/>
                  </a:schemeClr>
                </a:solidFill>
              </a:rPr>
              <a:t>Το 1864, θεσπίζεται ο θεσμός των </a:t>
            </a:r>
            <a:r>
              <a:rPr lang="el-GR" b="1" dirty="0" err="1" smtClean="0">
                <a:solidFill>
                  <a:schemeClr val="accent1">
                    <a:lumMod val="20000"/>
                    <a:lumOff val="80000"/>
                  </a:schemeClr>
                </a:solidFill>
              </a:rPr>
              <a:t>βιλαετίων</a:t>
            </a:r>
            <a:r>
              <a:rPr lang="el-GR" b="1" dirty="0" smtClean="0">
                <a:solidFill>
                  <a:schemeClr val="accent1">
                    <a:lumMod val="20000"/>
                    <a:lumOff val="80000"/>
                  </a:schemeClr>
                </a:solidFill>
              </a:rPr>
              <a:t> και διαμορφώνεται η διοικητική οργάνωση της Μακεδονίας: το βιλαέτι Θεσσαλονίκης καλύπτει γεωγραφικά την κεντρική και ανατολική Μακεδονία και το βιλαέτι Μοναστηρίου τη δυτική και βόρεια αντίστοιχα.</a:t>
            </a:r>
          </a:p>
        </p:txBody>
      </p:sp>
      <p:sp>
        <p:nvSpPr>
          <p:cNvPr id="4" name="3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6</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8">
                                            <p:txEl>
                                              <p:pRg st="0" end="0"/>
                                            </p:txEl>
                                          </p:spTgt>
                                        </p:tgtEl>
                                        <p:attrNameLst>
                                          <p:attrName>style.visibility</p:attrName>
                                        </p:attrNameLst>
                                      </p:cBhvr>
                                      <p:to>
                                        <p:strVal val="visible"/>
                                      </p:to>
                                    </p:set>
                                    <p:animEffect transition="in" filter="fade">
                                      <p:cBhvr>
                                        <p:cTn id="7" dur="500"/>
                                        <p:tgtEl>
                                          <p:spTgt spid="450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5058">
                                            <p:txEl>
                                              <p:pRg st="2" end="2"/>
                                            </p:txEl>
                                          </p:spTgt>
                                        </p:tgtEl>
                                        <p:attrNameLst>
                                          <p:attrName>style.visibility</p:attrName>
                                        </p:attrNameLst>
                                      </p:cBhvr>
                                      <p:to>
                                        <p:strVal val="visible"/>
                                      </p:to>
                                    </p:set>
                                    <p:animEffect transition="in" filter="fade">
                                      <p:cBhvr>
                                        <p:cTn id="12" dur="500"/>
                                        <p:tgtEl>
                                          <p:spTgt spid="4505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5058">
                                            <p:txEl>
                                              <p:pRg st="4" end="4"/>
                                            </p:txEl>
                                          </p:spTgt>
                                        </p:tgtEl>
                                        <p:attrNameLst>
                                          <p:attrName>style.visibility</p:attrName>
                                        </p:attrNameLst>
                                      </p:cBhvr>
                                      <p:to>
                                        <p:strVal val="visible"/>
                                      </p:to>
                                    </p:set>
                                    <p:animEffect transition="in" filter="fade">
                                      <p:cBhvr>
                                        <p:cTn id="17" dur="500"/>
                                        <p:tgtEl>
                                          <p:spTgt spid="4505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7" name="Picture 1" descr="D:\arxeia\Desktop\Εικόνα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3 - Ορθογώνιο"/>
          <p:cNvSpPr/>
          <p:nvPr/>
        </p:nvSpPr>
        <p:spPr>
          <a:xfrm>
            <a:off x="0" y="0"/>
            <a:ext cx="9144000" cy="5539978"/>
          </a:xfrm>
          <a:prstGeom prst="rect">
            <a:avLst/>
          </a:prstGeom>
        </p:spPr>
        <p:txBody>
          <a:bodyPr wrap="square">
            <a:spAutoFit/>
          </a:bodyPr>
          <a:lstStyle/>
          <a:p>
            <a:endParaRPr lang="en-US" b="1" dirty="0" smtClean="0">
              <a:solidFill>
                <a:schemeClr val="accent1">
                  <a:lumMod val="20000"/>
                  <a:lumOff val="80000"/>
                </a:schemeClr>
              </a:solidFill>
            </a:endParaRPr>
          </a:p>
          <a:p>
            <a:r>
              <a:rPr lang="el-GR" sz="2400" b="1" dirty="0" smtClean="0">
                <a:solidFill>
                  <a:schemeClr val="accent1">
                    <a:lumMod val="20000"/>
                    <a:lumOff val="80000"/>
                  </a:schemeClr>
                </a:solidFill>
              </a:rPr>
              <a:t>Η στρατηγική θέση της Μακεδονίας και οι μεταρρυθμίσεις (</a:t>
            </a:r>
            <a:r>
              <a:rPr lang="el-GR" sz="2400" b="1" dirty="0" err="1" smtClean="0">
                <a:solidFill>
                  <a:schemeClr val="accent1">
                    <a:lumMod val="20000"/>
                    <a:lumOff val="80000"/>
                  </a:schemeClr>
                </a:solidFill>
              </a:rPr>
              <a:t>Τανζιμάτ</a:t>
            </a:r>
            <a:r>
              <a:rPr lang="el-GR" sz="2400" b="1" dirty="0" smtClean="0">
                <a:solidFill>
                  <a:schemeClr val="accent1">
                    <a:lumMod val="20000"/>
                    <a:lumOff val="80000"/>
                  </a:schemeClr>
                </a:solidFill>
              </a:rPr>
              <a:t>) που επιβάλλει η τουρκική κυβέρνηση για καλύτερη οργάνωση της διοίκησης στην Οθωμανική Αυτοκρατορία, ευνοούν οικονομικά το μακεδονικό χώρο, με την ανάπτυξη σημαντικών εμπορικών σχέσεων με τις ευρωπαϊκές δυνάμεις και τους γειτονικούς λαούς. Έτσι η Θεσσαλονίκη, η δεύτερη ευρωπαϊκή πόλη της Οθωμανικής Αυτοκρατορίας, εξελίσσεται σε σημαντικό εμπορικό κέντρο στη βαλκανική χερσόνησο. Παράλληλα με την οικονομική ανάπτυξη, επέρχεται και θεαματική ανάπτυξη στην εκπαίδευση του ελληνικού στοιχείου στο γεωγραφικό χώρο της μείζονος Μακεδονίας. </a:t>
            </a:r>
            <a:endParaRPr lang="el-GR" sz="2400" b="1" dirty="0">
              <a:solidFill>
                <a:schemeClr val="accent1">
                  <a:lumMod val="20000"/>
                  <a:lumOff val="80000"/>
                </a:schemeClr>
              </a:solidFill>
            </a:endParaRPr>
          </a:p>
        </p:txBody>
      </p:sp>
      <p:sp>
        <p:nvSpPr>
          <p:cNvPr id="5" name="4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7</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7" name="Picture 1" descr="D:\arxeia\Desktop\Εικόνα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 Ορθογώνιο"/>
          <p:cNvSpPr/>
          <p:nvPr/>
        </p:nvSpPr>
        <p:spPr>
          <a:xfrm>
            <a:off x="0" y="0"/>
            <a:ext cx="9144000" cy="5632311"/>
          </a:xfrm>
          <a:prstGeom prst="rect">
            <a:avLst/>
          </a:prstGeom>
        </p:spPr>
        <p:txBody>
          <a:bodyPr wrap="square">
            <a:spAutoFit/>
          </a:bodyPr>
          <a:lstStyle/>
          <a:p>
            <a:r>
              <a:rPr lang="el-GR" sz="2400" b="1" dirty="0" smtClean="0">
                <a:solidFill>
                  <a:schemeClr val="tx1">
                    <a:lumMod val="10000"/>
                    <a:lumOff val="90000"/>
                  </a:schemeClr>
                </a:solidFill>
              </a:rPr>
              <a:t>Στο </a:t>
            </a:r>
            <a:r>
              <a:rPr lang="el-GR" sz="2400" b="1" dirty="0" err="1" smtClean="0">
                <a:solidFill>
                  <a:schemeClr val="tx1">
                    <a:lumMod val="10000"/>
                    <a:lumOff val="90000"/>
                  </a:schemeClr>
                </a:solidFill>
              </a:rPr>
              <a:t>α΄</a:t>
            </a:r>
            <a:r>
              <a:rPr lang="el-GR" sz="2400" b="1" dirty="0" smtClean="0">
                <a:solidFill>
                  <a:schemeClr val="tx1">
                    <a:lumMod val="10000"/>
                    <a:lumOff val="90000"/>
                  </a:schemeClr>
                </a:solidFill>
              </a:rPr>
              <a:t> μισό του 19</a:t>
            </a:r>
            <a:r>
              <a:rPr lang="el-GR" sz="2400" b="1" baseline="30000" dirty="0" smtClean="0">
                <a:solidFill>
                  <a:schemeClr val="tx1">
                    <a:lumMod val="10000"/>
                    <a:lumOff val="90000"/>
                  </a:schemeClr>
                </a:solidFill>
              </a:rPr>
              <a:t>ου</a:t>
            </a:r>
            <a:r>
              <a:rPr lang="el-GR" sz="2400" b="1" dirty="0" smtClean="0">
                <a:solidFill>
                  <a:schemeClr val="tx1">
                    <a:lumMod val="10000"/>
                    <a:lumOff val="90000"/>
                  </a:schemeClr>
                </a:solidFill>
              </a:rPr>
              <a:t> αιώνα αποσαφηνίζεται η δομή του εκπαιδευτικού δικτύου. Έτσι έχουμε: </a:t>
            </a:r>
            <a:r>
              <a:rPr lang="el-GR" sz="2400" b="1" i="1" dirty="0" smtClean="0">
                <a:solidFill>
                  <a:schemeClr val="tx1">
                    <a:lumMod val="10000"/>
                    <a:lumOff val="90000"/>
                  </a:schemeClr>
                </a:solidFill>
              </a:rPr>
              <a:t>Ελληνική Σχολή – Ελληνικό Σχολείο</a:t>
            </a:r>
            <a:r>
              <a:rPr lang="el-GR" sz="2400" b="1" dirty="0" smtClean="0">
                <a:solidFill>
                  <a:schemeClr val="tx1">
                    <a:lumMod val="10000"/>
                    <a:lumOff val="90000"/>
                  </a:schemeClr>
                </a:solidFill>
              </a:rPr>
              <a:t>: για το ανώτερο σχολείο από το 1825. </a:t>
            </a:r>
            <a:r>
              <a:rPr lang="el-GR" sz="2400" b="1" i="1" dirty="0" smtClean="0">
                <a:solidFill>
                  <a:schemeClr val="tx1">
                    <a:lumMod val="10000"/>
                    <a:lumOff val="90000"/>
                  </a:schemeClr>
                </a:solidFill>
              </a:rPr>
              <a:t>Σχολείο της Παιδαγωγίας – Παιδαγωγικό Σχολείο – Κοινό Σχολείο</a:t>
            </a:r>
            <a:r>
              <a:rPr lang="el-GR" sz="2400" b="1" dirty="0" smtClean="0">
                <a:solidFill>
                  <a:schemeClr val="tx1">
                    <a:lumMod val="10000"/>
                    <a:lumOff val="90000"/>
                  </a:schemeClr>
                </a:solidFill>
              </a:rPr>
              <a:t>: </a:t>
            </a:r>
            <a:r>
              <a:rPr lang="el-GR" sz="2400" b="1" dirty="0" err="1" smtClean="0">
                <a:solidFill>
                  <a:schemeClr val="tx1">
                    <a:lumMod val="10000"/>
                    <a:lumOff val="90000"/>
                  </a:schemeClr>
                </a:solidFill>
              </a:rPr>
              <a:t>Αθμιο</a:t>
            </a:r>
            <a:r>
              <a:rPr lang="el-GR" sz="2400" b="1" dirty="0" smtClean="0">
                <a:solidFill>
                  <a:schemeClr val="tx1">
                    <a:lumMod val="10000"/>
                    <a:lumOff val="90000"/>
                  </a:schemeClr>
                </a:solidFill>
              </a:rPr>
              <a:t> σχολείο από το 1825 μέχρι το 1832. </a:t>
            </a:r>
            <a:r>
              <a:rPr lang="el-GR" sz="2400" b="1" i="1" dirty="0" smtClean="0">
                <a:solidFill>
                  <a:schemeClr val="tx1">
                    <a:lumMod val="10000"/>
                    <a:lumOff val="90000"/>
                  </a:schemeClr>
                </a:solidFill>
              </a:rPr>
              <a:t>Αλληλοδιδακτικό Σχολείο:</a:t>
            </a:r>
            <a:r>
              <a:rPr lang="el-GR" sz="2400" b="1" dirty="0" smtClean="0">
                <a:solidFill>
                  <a:schemeClr val="tx1">
                    <a:lumMod val="10000"/>
                    <a:lumOff val="90000"/>
                  </a:schemeClr>
                </a:solidFill>
              </a:rPr>
              <a:t> 1833 και εξής για το </a:t>
            </a:r>
            <a:r>
              <a:rPr lang="el-GR" sz="2400" b="1" dirty="0" err="1" smtClean="0">
                <a:solidFill>
                  <a:schemeClr val="tx1">
                    <a:lumMod val="10000"/>
                    <a:lumOff val="90000"/>
                  </a:schemeClr>
                </a:solidFill>
              </a:rPr>
              <a:t>Αθμιο</a:t>
            </a:r>
            <a:r>
              <a:rPr lang="el-GR" sz="2400" b="1" dirty="0" smtClean="0">
                <a:solidFill>
                  <a:schemeClr val="tx1">
                    <a:lumMod val="10000"/>
                    <a:lumOff val="90000"/>
                  </a:schemeClr>
                </a:solidFill>
              </a:rPr>
              <a:t> σχολείο. Το αλληλοδιδακτικό σχολείο γίνεται κατόπιν </a:t>
            </a:r>
            <a:r>
              <a:rPr lang="el-GR" sz="2400" b="1" dirty="0" err="1" smtClean="0">
                <a:solidFill>
                  <a:schemeClr val="tx1">
                    <a:lumMod val="10000"/>
                    <a:lumOff val="90000"/>
                  </a:schemeClr>
                </a:solidFill>
              </a:rPr>
              <a:t>συνδιδακτικό</a:t>
            </a:r>
            <a:r>
              <a:rPr lang="el-GR" sz="2400" b="1" dirty="0" smtClean="0">
                <a:solidFill>
                  <a:schemeClr val="tx1">
                    <a:lumMod val="10000"/>
                    <a:lumOff val="90000"/>
                  </a:schemeClr>
                </a:solidFill>
              </a:rPr>
              <a:t>, έπειτα </a:t>
            </a:r>
            <a:r>
              <a:rPr lang="el-GR" sz="2400" b="1" dirty="0" err="1" smtClean="0">
                <a:solidFill>
                  <a:schemeClr val="tx1">
                    <a:lumMod val="10000"/>
                    <a:lumOff val="90000"/>
                  </a:schemeClr>
                </a:solidFill>
              </a:rPr>
              <a:t>τετράτακτο</a:t>
            </a:r>
            <a:r>
              <a:rPr lang="el-GR" sz="2400" b="1" dirty="0" smtClean="0">
                <a:solidFill>
                  <a:schemeClr val="tx1">
                    <a:lumMod val="10000"/>
                    <a:lumOff val="90000"/>
                  </a:schemeClr>
                </a:solidFill>
              </a:rPr>
              <a:t> δημοτικό σχολείο και από το 1880 υπάρχει η εξατάξια Αστική Σχολή κυρίως στις μεγάλες πόλεις. Επίσης στην πρωτοβάθμια εκπαίδευση υπάρχουν τα </a:t>
            </a:r>
            <a:r>
              <a:rPr lang="el-GR" sz="2400" b="1" dirty="0" err="1" smtClean="0">
                <a:solidFill>
                  <a:schemeClr val="tx1">
                    <a:lumMod val="10000"/>
                    <a:lumOff val="90000"/>
                  </a:schemeClr>
                </a:solidFill>
              </a:rPr>
              <a:t>αρρεναγωγεία</a:t>
            </a:r>
            <a:r>
              <a:rPr lang="el-GR" sz="2400" b="1" dirty="0" smtClean="0">
                <a:solidFill>
                  <a:schemeClr val="tx1">
                    <a:lumMod val="10000"/>
                    <a:lumOff val="90000"/>
                  </a:schemeClr>
                </a:solidFill>
              </a:rPr>
              <a:t> για τους μαθητές και τα παρθεναγωγεία για τις μαθήτριες.</a:t>
            </a:r>
          </a:p>
          <a:p>
            <a:endParaRPr lang="el-GR" sz="2400" b="1" dirty="0">
              <a:solidFill>
                <a:schemeClr val="bg2"/>
              </a:solidFill>
            </a:endParaRPr>
          </a:p>
        </p:txBody>
      </p:sp>
      <p:sp>
        <p:nvSpPr>
          <p:cNvPr id="4" name="3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8</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3" name="Picture 1" descr="D:\arxeia\Desktop\Εικόνα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9218" name="Picture 2" descr="G:\Αρχεία1-25-07-2019\ΦΩΤΟΓΡΑΦΙΕΣ ΕΚΠΑΙΔΕΥΤΙΚΩΝ ΜΑΚΕΔΟΝΙΑΣ\ΣΧΟΛΙΚΑ ΚΤΙΡΙΑ\Χάρτης με τα σχολεία στη Μακεδονία.jpg"/>
          <p:cNvPicPr>
            <a:picLocks noChangeAspect="1" noChangeArrowheads="1"/>
          </p:cNvPicPr>
          <p:nvPr/>
        </p:nvPicPr>
        <p:blipFill>
          <a:blip r:embed="rId3"/>
          <a:srcRect/>
          <a:stretch>
            <a:fillRect/>
          </a:stretch>
        </p:blipFill>
        <p:spPr bwMode="auto">
          <a:xfrm>
            <a:off x="0" y="0"/>
            <a:ext cx="9144000" cy="5743593"/>
          </a:xfrm>
          <a:prstGeom prst="rect">
            <a:avLst/>
          </a:prstGeom>
          <a:noFill/>
        </p:spPr>
      </p:pic>
      <p:sp>
        <p:nvSpPr>
          <p:cNvPr id="5" name="4 - TextBox"/>
          <p:cNvSpPr txBox="1"/>
          <p:nvPr/>
        </p:nvSpPr>
        <p:spPr>
          <a:xfrm>
            <a:off x="1857356" y="5929330"/>
            <a:ext cx="5786478" cy="646331"/>
          </a:xfrm>
          <a:prstGeom prst="rect">
            <a:avLst/>
          </a:prstGeom>
          <a:noFill/>
        </p:spPr>
        <p:txBody>
          <a:bodyPr wrap="square" rtlCol="0">
            <a:spAutoFit/>
          </a:bodyPr>
          <a:lstStyle/>
          <a:p>
            <a:r>
              <a:rPr lang="el-GR" b="1" dirty="0" smtClean="0">
                <a:solidFill>
                  <a:schemeClr val="accent1">
                    <a:lumMod val="20000"/>
                    <a:lumOff val="80000"/>
                  </a:schemeClr>
                </a:solidFill>
              </a:rPr>
              <a:t>Χάρτης σχολείων στην Κεντρική Μακεδονία αρχές 20ού αιώνα</a:t>
            </a:r>
            <a:endParaRPr lang="el-GR" b="1" dirty="0">
              <a:solidFill>
                <a:schemeClr val="accent1">
                  <a:lumMod val="20000"/>
                  <a:lumOff val="80000"/>
                </a:schemeClr>
              </a:solidFill>
            </a:endParaRPr>
          </a:p>
        </p:txBody>
      </p:sp>
      <p:sp>
        <p:nvSpPr>
          <p:cNvPr id="6" name="5 - Θέση αριθμού διαφάνειας"/>
          <p:cNvSpPr>
            <a:spLocks noGrp="1"/>
          </p:cNvSpPr>
          <p:nvPr>
            <p:ph type="sldNum" sz="quarter" idx="12"/>
          </p:nvPr>
        </p:nvSpPr>
        <p:spPr/>
        <p:txBody>
          <a:bodyPr/>
          <a:lstStyle/>
          <a:p>
            <a:pPr>
              <a:defRPr/>
            </a:pPr>
            <a:fld id="{9DF449AD-589D-4E6B-A7A4-0FC2C3E38E4B}" type="slidenum">
              <a:rPr lang="el-GR" smtClean="0"/>
              <a:pPr>
                <a:defRPr/>
              </a:pPr>
              <a:t>9</a:t>
            </a:fld>
            <a:endParaRPr lang="el-G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Ανταγωνισμός">
  <a:themeElements>
    <a:clrScheme name="Ανταγωνισμός 1">
      <a:dk1>
        <a:srgbClr val="5C1F00"/>
      </a:dk1>
      <a:lt1>
        <a:srgbClr val="FFFFFF"/>
      </a:lt1>
      <a:dk2>
        <a:srgbClr val="990000"/>
      </a:dk2>
      <a:lt2>
        <a:srgbClr val="FFF9BB"/>
      </a:lt2>
      <a:accent1>
        <a:srgbClr val="FF3300"/>
      </a:accent1>
      <a:accent2>
        <a:srgbClr val="B86D52"/>
      </a:accent2>
      <a:accent3>
        <a:srgbClr val="CAAAAA"/>
      </a:accent3>
      <a:accent4>
        <a:srgbClr val="DADADA"/>
      </a:accent4>
      <a:accent5>
        <a:srgbClr val="FFADAA"/>
      </a:accent5>
      <a:accent6>
        <a:srgbClr val="A66249"/>
      </a:accent6>
      <a:hlink>
        <a:srgbClr val="FF9900"/>
      </a:hlink>
      <a:folHlink>
        <a:srgbClr val="FFCC66"/>
      </a:folHlink>
    </a:clrScheme>
    <a:fontScheme name="Ανταγωνισμός">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Ανταγωνισμός 1">
        <a:dk1>
          <a:srgbClr val="5C1F00"/>
        </a:dk1>
        <a:lt1>
          <a:srgbClr val="FFFFFF"/>
        </a:lt1>
        <a:dk2>
          <a:srgbClr val="990000"/>
        </a:dk2>
        <a:lt2>
          <a:srgbClr val="FFF9BB"/>
        </a:lt2>
        <a:accent1>
          <a:srgbClr val="FF3300"/>
        </a:accent1>
        <a:accent2>
          <a:srgbClr val="B86D52"/>
        </a:accent2>
        <a:accent3>
          <a:srgbClr val="CAAAAA"/>
        </a:accent3>
        <a:accent4>
          <a:srgbClr val="DADADA"/>
        </a:accent4>
        <a:accent5>
          <a:srgbClr val="FFADAA"/>
        </a:accent5>
        <a:accent6>
          <a:srgbClr val="A66249"/>
        </a:accent6>
        <a:hlink>
          <a:srgbClr val="FF9900"/>
        </a:hlink>
        <a:folHlink>
          <a:srgbClr val="FFCC66"/>
        </a:folHlink>
      </a:clrScheme>
      <a:clrMap bg1="dk2" tx1="lt1" bg2="dk1" tx2="lt2" accent1="accent1" accent2="accent2" accent3="accent3" accent4="accent4" accent5="accent5" accent6="accent6" hlink="hlink" folHlink="folHlink"/>
    </a:extraClrScheme>
    <a:extraClrScheme>
      <a:clrScheme name="Ανταγωνισμός 2">
        <a:dk1>
          <a:srgbClr val="800000"/>
        </a:dk1>
        <a:lt1>
          <a:srgbClr val="FFFFFF"/>
        </a:lt1>
        <a:dk2>
          <a:srgbClr val="FF9900"/>
        </a:dk2>
        <a:lt2>
          <a:srgbClr val="FFFF99"/>
        </a:lt2>
        <a:accent1>
          <a:srgbClr val="FF5050"/>
        </a:accent1>
        <a:accent2>
          <a:srgbClr val="CC3300"/>
        </a:accent2>
        <a:accent3>
          <a:srgbClr val="FFCAAA"/>
        </a:accent3>
        <a:accent4>
          <a:srgbClr val="DADADA"/>
        </a:accent4>
        <a:accent5>
          <a:srgbClr val="FFB3B3"/>
        </a:accent5>
        <a:accent6>
          <a:srgbClr val="B92D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Ανταγωνισμός 3">
        <a:dk1>
          <a:srgbClr val="2A5400"/>
        </a:dk1>
        <a:lt1>
          <a:srgbClr val="FFFFFF"/>
        </a:lt1>
        <a:dk2>
          <a:srgbClr val="4A9400"/>
        </a:dk2>
        <a:lt2>
          <a:srgbClr val="F3F2D9"/>
        </a:lt2>
        <a:accent1>
          <a:srgbClr val="99CC00"/>
        </a:accent1>
        <a:accent2>
          <a:srgbClr val="6B4A39"/>
        </a:accent2>
        <a:accent3>
          <a:srgbClr val="B1C8AA"/>
        </a:accent3>
        <a:accent4>
          <a:srgbClr val="DADADA"/>
        </a:accent4>
        <a:accent5>
          <a:srgbClr val="CAE2AA"/>
        </a:accent5>
        <a:accent6>
          <a:srgbClr val="604233"/>
        </a:accent6>
        <a:hlink>
          <a:srgbClr val="E2BC5E"/>
        </a:hlink>
        <a:folHlink>
          <a:srgbClr val="AB7F6B"/>
        </a:folHlink>
      </a:clrScheme>
      <a:clrMap bg1="dk2" tx1="lt1" bg2="dk1" tx2="lt2" accent1="accent1" accent2="accent2" accent3="accent3" accent4="accent4" accent5="accent5" accent6="accent6" hlink="hlink" folHlink="folHlink"/>
    </a:extraClrScheme>
    <a:extraClrScheme>
      <a:clrScheme name="Ανταγωνισμός 4">
        <a:dk1>
          <a:srgbClr val="005A58"/>
        </a:dk1>
        <a:lt1>
          <a:srgbClr val="FFFFFF"/>
        </a:lt1>
        <a:dk2>
          <a:srgbClr val="009E9A"/>
        </a:dk2>
        <a:lt2>
          <a:srgbClr val="C5EBE4"/>
        </a:lt2>
        <a:accent1>
          <a:srgbClr val="0099CC"/>
        </a:accent1>
        <a:accent2>
          <a:srgbClr val="339933"/>
        </a:accent2>
        <a:accent3>
          <a:srgbClr val="AACCCA"/>
        </a:accent3>
        <a:accent4>
          <a:srgbClr val="DADADA"/>
        </a:accent4>
        <a:accent5>
          <a:srgbClr val="AACAE2"/>
        </a:accent5>
        <a:accent6>
          <a:srgbClr val="2D8A2D"/>
        </a:accent6>
        <a:hlink>
          <a:srgbClr val="00FF99"/>
        </a:hlink>
        <a:folHlink>
          <a:srgbClr val="4CD2D2"/>
        </a:folHlink>
      </a:clrScheme>
      <a:clrMap bg1="dk2" tx1="lt1" bg2="dk1" tx2="lt2" accent1="accent1" accent2="accent2" accent3="accent3" accent4="accent4" accent5="accent5" accent6="accent6" hlink="hlink" folHlink="folHlink"/>
    </a:extraClrScheme>
    <a:extraClrScheme>
      <a:clrScheme name="Ανταγωνισμός 5">
        <a:dk1>
          <a:srgbClr val="000070"/>
        </a:dk1>
        <a:lt1>
          <a:srgbClr val="FFFFFF"/>
        </a:lt1>
        <a:dk2>
          <a:srgbClr val="0000FF"/>
        </a:dk2>
        <a:lt2>
          <a:srgbClr val="C5C5FF"/>
        </a:lt2>
        <a:accent1>
          <a:srgbClr val="0099FF"/>
        </a:accent1>
        <a:accent2>
          <a:srgbClr val="7883B4"/>
        </a:accent2>
        <a:accent3>
          <a:srgbClr val="AAAAFF"/>
        </a:accent3>
        <a:accent4>
          <a:srgbClr val="DADADA"/>
        </a:accent4>
        <a:accent5>
          <a:srgbClr val="AACAFF"/>
        </a:accent5>
        <a:accent6>
          <a:srgbClr val="6C76A3"/>
        </a:accent6>
        <a:hlink>
          <a:srgbClr val="00FFFF"/>
        </a:hlink>
        <a:folHlink>
          <a:srgbClr val="2DBF68"/>
        </a:folHlink>
      </a:clrScheme>
      <a:clrMap bg1="dk2" tx1="lt1" bg2="dk1" tx2="lt2" accent1="accent1" accent2="accent2" accent3="accent3" accent4="accent4" accent5="accent5" accent6="accent6" hlink="hlink" folHlink="folHlink"/>
    </a:extraClrScheme>
    <a:extraClrScheme>
      <a:clrScheme name="Ανταγωνισμός 6">
        <a:dk1>
          <a:srgbClr val="4D4D4D"/>
        </a:dk1>
        <a:lt1>
          <a:srgbClr val="FFFFFF"/>
        </a:lt1>
        <a:dk2>
          <a:srgbClr val="8202E2"/>
        </a:dk2>
        <a:lt2>
          <a:srgbClr val="CCCCFF"/>
        </a:lt2>
        <a:accent1>
          <a:srgbClr val="CC99FF"/>
        </a:accent1>
        <a:accent2>
          <a:srgbClr val="666699"/>
        </a:accent2>
        <a:accent3>
          <a:srgbClr val="C1AAEE"/>
        </a:accent3>
        <a:accent4>
          <a:srgbClr val="DADADA"/>
        </a:accent4>
        <a:accent5>
          <a:srgbClr val="E2CAFF"/>
        </a:accent5>
        <a:accent6>
          <a:srgbClr val="5C5C8A"/>
        </a:accent6>
        <a:hlink>
          <a:srgbClr val="FF7C80"/>
        </a:hlink>
        <a:folHlink>
          <a:srgbClr val="FF5050"/>
        </a:folHlink>
      </a:clrScheme>
      <a:clrMap bg1="dk2" tx1="lt1" bg2="dk1" tx2="lt2" accent1="accent1" accent2="accent2" accent3="accent3" accent4="accent4" accent5="accent5" accent6="accent6" hlink="hlink" folHlink="folHlink"/>
    </a:extraClrScheme>
    <a:extraClrScheme>
      <a:clrScheme name="Ανταγωνισμός 7">
        <a:dk1>
          <a:srgbClr val="575863"/>
        </a:dk1>
        <a:lt1>
          <a:srgbClr val="FFFFFF"/>
        </a:lt1>
        <a:dk2>
          <a:srgbClr val="818982"/>
        </a:dk2>
        <a:lt2>
          <a:srgbClr val="EAEAEA"/>
        </a:lt2>
        <a:accent1>
          <a:srgbClr val="CC6600"/>
        </a:accent1>
        <a:accent2>
          <a:srgbClr val="A4A686"/>
        </a:accent2>
        <a:accent3>
          <a:srgbClr val="C1C4C1"/>
        </a:accent3>
        <a:accent4>
          <a:srgbClr val="DADADA"/>
        </a:accent4>
        <a:accent5>
          <a:srgbClr val="E2B8AA"/>
        </a:accent5>
        <a:accent6>
          <a:srgbClr val="949679"/>
        </a:accent6>
        <a:hlink>
          <a:srgbClr val="CCCC00"/>
        </a:hlink>
        <a:folHlink>
          <a:srgbClr val="CC9900"/>
        </a:folHlink>
      </a:clrScheme>
      <a:clrMap bg1="dk2" tx1="lt1" bg2="dk1" tx2="lt2" accent1="accent1" accent2="accent2" accent3="accent3" accent4="accent4" accent5="accent5" accent6="accent6" hlink="hlink" folHlink="folHlink"/>
    </a:extraClrScheme>
    <a:extraClrScheme>
      <a:clrScheme name="Ανταγωνισμός 8">
        <a:dk1>
          <a:srgbClr val="000000"/>
        </a:dk1>
        <a:lt1>
          <a:srgbClr val="FFFFFF"/>
        </a:lt1>
        <a:dk2>
          <a:srgbClr val="000000"/>
        </a:dk2>
        <a:lt2>
          <a:srgbClr val="CDCDCD"/>
        </a:lt2>
        <a:accent1>
          <a:srgbClr val="CDD9F7"/>
        </a:accent1>
        <a:accent2>
          <a:srgbClr val="99FF33"/>
        </a:accent2>
        <a:accent3>
          <a:srgbClr val="FFFFFF"/>
        </a:accent3>
        <a:accent4>
          <a:srgbClr val="000000"/>
        </a:accent4>
        <a:accent5>
          <a:srgbClr val="E3E9FA"/>
        </a:accent5>
        <a:accent6>
          <a:srgbClr val="8AE72D"/>
        </a:accent6>
        <a:hlink>
          <a:srgbClr val="0033CC"/>
        </a:hlink>
        <a:folHlink>
          <a:srgbClr val="66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Competition</Template>
  <TotalTime>3686</TotalTime>
  <Words>2285</Words>
  <Application>Microsoft Office PowerPoint</Application>
  <PresentationFormat>Προβολή στην οθόνη (4:3)</PresentationFormat>
  <Paragraphs>281</Paragraphs>
  <Slides>52</Slides>
  <Notes>2</Notes>
  <HiddenSlides>0</HiddenSlides>
  <MMClips>4</MMClips>
  <ScaleCrop>false</ScaleCrop>
  <HeadingPairs>
    <vt:vector size="4" baseType="variant">
      <vt:variant>
        <vt:lpstr>Θέμα</vt:lpstr>
      </vt:variant>
      <vt:variant>
        <vt:i4>1</vt:i4>
      </vt:variant>
      <vt:variant>
        <vt:lpstr>Τίτλοι διαφανειών</vt:lpstr>
      </vt:variant>
      <vt:variant>
        <vt:i4>52</vt:i4>
      </vt:variant>
    </vt:vector>
  </HeadingPairs>
  <TitlesOfParts>
    <vt:vector size="53" baseType="lpstr">
      <vt:lpstr>Ανταγωνισμός</vt:lpstr>
      <vt:lpstr>Διαφάνεια 1</vt:lpstr>
      <vt:lpstr>     ΓΥΜΝΑΣΙΟ ΧΑΛΚΗΔΟΝΑΣ ΙΣΤΟΡΙΕΣ ΜΑΥΡΟΠΙΝΑΚΑ: Ιστορία των σχολείων της Μακεδονίας με έμφαση στη Θεσσαλονίκη και την ευρύτερη περιοχή του σχολείου μας δηλαδή τη Χαλκηδόνα τον 19ο και 20ό αιώνα   </vt:lpstr>
      <vt:lpstr>Διαφάνεια 3</vt:lpstr>
      <vt:lpstr>Διαφάνεια 4</vt:lpstr>
      <vt:lpstr>Διαφάνεια 5</vt:lpstr>
      <vt:lpstr>Διαφάνεια 6</vt:lpstr>
      <vt:lpstr>Διαφάνεια 7</vt:lpstr>
      <vt:lpstr>Διαφάνεια 8</vt:lpstr>
      <vt:lpstr>Διαφάνεια 9</vt:lpstr>
      <vt:lpstr>Διαφάνεια 10</vt:lpstr>
      <vt:lpstr>Διαφάνεια 11</vt:lpstr>
      <vt:lpstr>Διαφάνεια 12</vt:lpstr>
      <vt:lpstr>Διαφάνεια 13</vt:lpstr>
      <vt:lpstr>Διαφάνεια 14</vt:lpstr>
      <vt:lpstr>Διαφάνεια 15</vt:lpstr>
      <vt:lpstr>Διαφάνεια 16</vt:lpstr>
      <vt:lpstr>Διαφάνεια 17</vt:lpstr>
      <vt:lpstr>Διαφάνεια 18</vt:lpstr>
      <vt:lpstr>Διαφάνεια 19</vt:lpstr>
      <vt:lpstr>Διαφάνεια 20</vt:lpstr>
      <vt:lpstr>Διαφάνεια 21</vt:lpstr>
      <vt:lpstr>Διαφάνεια 22</vt:lpstr>
      <vt:lpstr>Διαφάνεια 23</vt:lpstr>
      <vt:lpstr>Διαφάνεια 24</vt:lpstr>
      <vt:lpstr>Διαφάνεια 25</vt:lpstr>
      <vt:lpstr>Διαφάνεια 26</vt:lpstr>
      <vt:lpstr>Διαφάνεια 27</vt:lpstr>
      <vt:lpstr>Διαφάνεια 28</vt:lpstr>
      <vt:lpstr>Διαφάνεια 29</vt:lpstr>
      <vt:lpstr>Διαφάνεια 30</vt:lpstr>
      <vt:lpstr>Διαφάνεια 31</vt:lpstr>
      <vt:lpstr>ΕΡΓΑΣΙΕΣ  ΜΑΘΗΤΩΝ                      ΜΕ ΤΗ ΧΡΗΣΗ ΤηΣ ΕΦΑΡΜΟΓΗΣ                            padlet</vt:lpstr>
      <vt:lpstr>Διαφάνεια 33</vt:lpstr>
      <vt:lpstr>Διαφάνεια 34</vt:lpstr>
      <vt:lpstr>Διαφάνεια 35</vt:lpstr>
      <vt:lpstr>Διαφάνεια 36</vt:lpstr>
      <vt:lpstr>Διαφάνεια 37</vt:lpstr>
      <vt:lpstr>Διαφάνεια 38</vt:lpstr>
      <vt:lpstr>Διαφάνεια 39</vt:lpstr>
      <vt:lpstr>Διαφάνεια 40</vt:lpstr>
      <vt:lpstr>Διαφάνεια 41</vt:lpstr>
      <vt:lpstr>ΑΠΟ ΠΡΟΣΩΠΑ ΤΟΥ ΣΤΕΝΟΥ ΟΙΚΟΓΕΝΕΙΑΚΟΥ τουΣ  ΠΕΡΙΒΑΛΛΟΝΤΟΣ</vt:lpstr>
      <vt:lpstr>Διαφάνεια 43</vt:lpstr>
      <vt:lpstr>Διαφάνεια 44</vt:lpstr>
      <vt:lpstr>Μια διαδυκτιακη ψηφιακη περιηγηση με το  artsteps</vt:lpstr>
      <vt:lpstr>Διαφάνεια 46</vt:lpstr>
      <vt:lpstr>Διαφάνεια 47</vt:lpstr>
      <vt:lpstr>Διαφάνεια 48</vt:lpstr>
      <vt:lpstr>Διαφάνεια 49</vt:lpstr>
      <vt:lpstr>Διαφάνεια 50</vt:lpstr>
      <vt:lpstr>Διαφάνεια 51</vt:lpstr>
      <vt:lpstr>Διαφάνεια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AUTh</dc:creator>
  <cp:lastModifiedBy>pc</cp:lastModifiedBy>
  <cp:revision>396</cp:revision>
  <dcterms:created xsi:type="dcterms:W3CDTF">2007-07-21T10:00:46Z</dcterms:created>
  <dcterms:modified xsi:type="dcterms:W3CDTF">2021-05-26T11:51:09Z</dcterms:modified>
</cp:coreProperties>
</file>